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2.xml" ContentType="application/vnd.openxmlformats-officedocument.themeOverride+xml"/>
  <Override PartName="/ppt/charts/chart34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3.xml" ContentType="application/vnd.openxmlformats-officedocument.themeOverride+xml"/>
  <Override PartName="/ppt/notesSlides/notesSlide1.xml" ContentType="application/vnd.openxmlformats-officedocument.presentationml.notesSlide+xml"/>
  <Override PartName="/ppt/charts/chart35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4.xml" ContentType="application/vnd.openxmlformats-officedocument.themeOverride+xml"/>
  <Override PartName="/ppt/charts/chart36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5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75" r:id="rId3"/>
  </p:sldMasterIdLst>
  <p:notesMasterIdLst>
    <p:notesMasterId r:id="rId63"/>
  </p:notesMasterIdLst>
  <p:handoutMasterIdLst>
    <p:handoutMasterId r:id="rId64"/>
  </p:handoutMasterIdLst>
  <p:sldIdLst>
    <p:sldId id="258" r:id="rId4"/>
    <p:sldId id="269" r:id="rId5"/>
    <p:sldId id="267" r:id="rId6"/>
    <p:sldId id="270" r:id="rId7"/>
    <p:sldId id="320" r:id="rId8"/>
    <p:sldId id="271" r:id="rId9"/>
    <p:sldId id="268" r:id="rId10"/>
    <p:sldId id="280" r:id="rId11"/>
    <p:sldId id="306" r:id="rId12"/>
    <p:sldId id="307" r:id="rId13"/>
    <p:sldId id="308" r:id="rId14"/>
    <p:sldId id="272" r:id="rId15"/>
    <p:sldId id="273" r:id="rId16"/>
    <p:sldId id="282" r:id="rId17"/>
    <p:sldId id="283" r:id="rId18"/>
    <p:sldId id="281" r:id="rId19"/>
    <p:sldId id="288" r:id="rId20"/>
    <p:sldId id="289" r:id="rId21"/>
    <p:sldId id="290" r:id="rId22"/>
    <p:sldId id="295" r:id="rId23"/>
    <p:sldId id="259" r:id="rId24"/>
    <p:sldId id="266" r:id="rId25"/>
    <p:sldId id="263" r:id="rId26"/>
    <p:sldId id="276" r:id="rId27"/>
    <p:sldId id="277" r:id="rId28"/>
    <p:sldId id="278" r:id="rId29"/>
    <p:sldId id="279" r:id="rId30"/>
    <p:sldId id="291" r:id="rId31"/>
    <p:sldId id="284" r:id="rId32"/>
    <p:sldId id="285" r:id="rId33"/>
    <p:sldId id="286" r:id="rId34"/>
    <p:sldId id="287" r:id="rId35"/>
    <p:sldId id="314" r:id="rId36"/>
    <p:sldId id="324" r:id="rId37"/>
    <p:sldId id="325" r:id="rId38"/>
    <p:sldId id="331" r:id="rId39"/>
    <p:sldId id="326" r:id="rId40"/>
    <p:sldId id="292" r:id="rId41"/>
    <p:sldId id="293" r:id="rId42"/>
    <p:sldId id="274" r:id="rId43"/>
    <p:sldId id="275" r:id="rId44"/>
    <p:sldId id="322" r:id="rId45"/>
    <p:sldId id="298" r:id="rId46"/>
    <p:sldId id="299" r:id="rId47"/>
    <p:sldId id="301" r:id="rId48"/>
    <p:sldId id="323" r:id="rId49"/>
    <p:sldId id="328" r:id="rId50"/>
    <p:sldId id="329" r:id="rId51"/>
    <p:sldId id="312" r:id="rId52"/>
    <p:sldId id="330" r:id="rId53"/>
    <p:sldId id="316" r:id="rId54"/>
    <p:sldId id="317" r:id="rId55"/>
    <p:sldId id="318" r:id="rId56"/>
    <p:sldId id="319" r:id="rId57"/>
    <p:sldId id="327" r:id="rId58"/>
    <p:sldId id="294" r:id="rId59"/>
    <p:sldId id="321" r:id="rId60"/>
    <p:sldId id="332" r:id="rId61"/>
    <p:sldId id="260" r:id="rId62"/>
  </p:sldIdLst>
  <p:sldSz cx="12192000" cy="6858000"/>
  <p:notesSz cx="6797675" cy="9928225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36" y="5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7" d="100"/>
          <a:sy n="97" d="100"/>
        </p:scale>
        <p:origin x="268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\\failid\SA\Kasutajad\ylle.valgma\personal\Ettekanded\Viljandi_valdade_liit\kaugus_kooli_viljanid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4.xml"/><Relationship Id="rId1" Type="http://schemas.microsoft.com/office/2011/relationships/chartStyle" Target="style34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35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'2'!$A$8:$B$8</c:f>
              <c:strCache>
                <c:ptCount val="2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'2'!$C$3:$I$3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'2'!$C$8:$I$8</c:f>
              <c:numCache>
                <c:formatCode>#,##0</c:formatCode>
                <c:ptCount val="7"/>
                <c:pt idx="0">
                  <c:v>48604</c:v>
                </c:pt>
                <c:pt idx="1">
                  <c:v>48127</c:v>
                </c:pt>
                <c:pt idx="2">
                  <c:v>47476</c:v>
                </c:pt>
                <c:pt idx="3">
                  <c:v>47010</c:v>
                </c:pt>
                <c:pt idx="4">
                  <c:v>47853</c:v>
                </c:pt>
                <c:pt idx="5">
                  <c:v>47288</c:v>
                </c:pt>
                <c:pt idx="6">
                  <c:v>46782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192280"/>
        <c:axId val="385191888"/>
      </c:lineChart>
      <c:catAx>
        <c:axId val="38519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191888"/>
        <c:crosses val="autoZero"/>
        <c:auto val="1"/>
        <c:lblAlgn val="ctr"/>
        <c:lblOffset val="100"/>
        <c:noMultiLvlLbl val="0"/>
      </c:catAx>
      <c:valAx>
        <c:axId val="385191888"/>
        <c:scaling>
          <c:orientation val="minMax"/>
          <c:min val="46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19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'1b'!$C$4</c:f>
              <c:strCache>
                <c:ptCount val="1"/>
                <c:pt idx="0">
                  <c:v>(0-14)/(15-64)*100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'1b'!$A$5:$A$9</c:f>
              <c:strCache>
                <c:ptCount val="5"/>
                <c:pt idx="0">
                  <c:v>Viljandi vald</c:v>
                </c:pt>
                <c:pt idx="1">
                  <c:v>Mulgi vald</c:v>
                </c:pt>
                <c:pt idx="2">
                  <c:v>Põhja-Sakala vald</c:v>
                </c:pt>
                <c:pt idx="3">
                  <c:v>VILJANDI MAAKOND</c:v>
                </c:pt>
                <c:pt idx="4">
                  <c:v>Viljandi linn</c:v>
                </c:pt>
              </c:strCache>
            </c:strRef>
          </c:cat>
          <c:val>
            <c:numRef>
              <c:f>'1b'!$C$5:$C$9</c:f>
              <c:numCache>
                <c:formatCode>#,##0</c:formatCode>
                <c:ptCount val="5"/>
                <c:pt idx="0">
                  <c:v>20.699316373417012</c:v>
                </c:pt>
                <c:pt idx="1">
                  <c:v>19.602032176121931</c:v>
                </c:pt>
                <c:pt idx="2">
                  <c:v>23.24388318863457</c:v>
                </c:pt>
                <c:pt idx="3">
                  <c:v>23.510736353395011</c:v>
                </c:pt>
                <c:pt idx="4">
                  <c:v>27.755719417659293</c:v>
                </c:pt>
              </c:numCache>
            </c:numRef>
          </c:val>
        </c:ser>
        <c:ser>
          <c:idx val="1"/>
          <c:order val="1"/>
          <c:tx>
            <c:strRef>
              <c:f>'1b'!$D$4</c:f>
              <c:strCache>
                <c:ptCount val="1"/>
                <c:pt idx="0">
                  <c:v>(65+)/(15-64)*100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'1b'!$A$5:$A$9</c:f>
              <c:strCache>
                <c:ptCount val="5"/>
                <c:pt idx="0">
                  <c:v>Viljandi vald</c:v>
                </c:pt>
                <c:pt idx="1">
                  <c:v>Mulgi vald</c:v>
                </c:pt>
                <c:pt idx="2">
                  <c:v>Põhja-Sakala vald</c:v>
                </c:pt>
                <c:pt idx="3">
                  <c:v>VILJANDI MAAKOND</c:v>
                </c:pt>
                <c:pt idx="4">
                  <c:v>Viljandi linn</c:v>
                </c:pt>
              </c:strCache>
            </c:strRef>
          </c:cat>
          <c:val>
            <c:numRef>
              <c:f>'1b'!$D$5:$D$9</c:f>
              <c:numCache>
                <c:formatCode>#,##0</c:formatCode>
                <c:ptCount val="5"/>
                <c:pt idx="0">
                  <c:v>32.668385072285105</c:v>
                </c:pt>
                <c:pt idx="1">
                  <c:v>39.288738357324299</c:v>
                </c:pt>
                <c:pt idx="2">
                  <c:v>35.911602209944753</c:v>
                </c:pt>
                <c:pt idx="3">
                  <c:v>36.192947120472468</c:v>
                </c:pt>
                <c:pt idx="4">
                  <c:v>37.918321043675554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"/>
        <c:overlap val="100"/>
        <c:axId val="390457992"/>
        <c:axId val="390458384"/>
      </c:barChart>
      <c:catAx>
        <c:axId val="390457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458384"/>
        <c:crosses val="autoZero"/>
        <c:auto val="1"/>
        <c:lblAlgn val="ctr"/>
        <c:lblOffset val="100"/>
        <c:noMultiLvlLbl val="0"/>
      </c:catAx>
      <c:valAx>
        <c:axId val="39045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457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et-E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'1b'!$A$22:$A$26</c:f>
              <c:strCache>
                <c:ptCount val="5"/>
                <c:pt idx="0">
                  <c:v>Mulgi vald</c:v>
                </c:pt>
                <c:pt idx="1">
                  <c:v>Põhja-Sakala vald</c:v>
                </c:pt>
                <c:pt idx="2">
                  <c:v>VILJANDI MAAKOND</c:v>
                </c:pt>
                <c:pt idx="3">
                  <c:v>Viljandi vald</c:v>
                </c:pt>
                <c:pt idx="4">
                  <c:v>Viljandi linn</c:v>
                </c:pt>
              </c:strCache>
            </c:strRef>
          </c:cat>
          <c:val>
            <c:numRef>
              <c:f>'1b'!$D$22:$D$26</c:f>
              <c:numCache>
                <c:formatCode>0.00</c:formatCode>
                <c:ptCount val="5"/>
                <c:pt idx="0">
                  <c:v>0.54210104250200486</c:v>
                </c:pt>
                <c:pt idx="1">
                  <c:v>0.65843270868824533</c:v>
                </c:pt>
                <c:pt idx="2">
                  <c:v>0.69567854435178167</c:v>
                </c:pt>
                <c:pt idx="3">
                  <c:v>0.71773778920308484</c:v>
                </c:pt>
                <c:pt idx="4">
                  <c:v>0.78196500672947511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309137240"/>
        <c:axId val="389940416"/>
      </c:barChart>
      <c:catAx>
        <c:axId val="309137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0416"/>
        <c:crosses val="autoZero"/>
        <c:auto val="1"/>
        <c:lblAlgn val="ctr"/>
        <c:lblOffset val="100"/>
        <c:noMultiLvlLbl val="0"/>
      </c:catAx>
      <c:valAx>
        <c:axId val="389940416"/>
        <c:scaling>
          <c:orientation val="minMax"/>
          <c:max val="0.8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09137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'1c'!$D$4:$CK$4</c:f>
              <c:strCach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85+</c:v>
                </c:pt>
              </c:strCache>
            </c:strRef>
          </c:cat>
          <c:val>
            <c:numRef>
              <c:f>'1c'!$D$7:$CK$7</c:f>
              <c:numCache>
                <c:formatCode>#,##0</c:formatCode>
                <c:ptCount val="86"/>
                <c:pt idx="0">
                  <c:v>97.59615384615384</c:v>
                </c:pt>
                <c:pt idx="1">
                  <c:v>91.244239631336413</c:v>
                </c:pt>
                <c:pt idx="2">
                  <c:v>90.51383399209486</c:v>
                </c:pt>
                <c:pt idx="3">
                  <c:v>89.068825910931167</c:v>
                </c:pt>
                <c:pt idx="4">
                  <c:v>91.705069124423972</c:v>
                </c:pt>
                <c:pt idx="5">
                  <c:v>82.170542635658919</c:v>
                </c:pt>
                <c:pt idx="6">
                  <c:v>89.075630252100851</c:v>
                </c:pt>
                <c:pt idx="7">
                  <c:v>91.481481481481481</c:v>
                </c:pt>
                <c:pt idx="8">
                  <c:v>80.524344569288388</c:v>
                </c:pt>
                <c:pt idx="9">
                  <c:v>88.582677165354326</c:v>
                </c:pt>
                <c:pt idx="10">
                  <c:v>105.93220338983052</c:v>
                </c:pt>
                <c:pt idx="11">
                  <c:v>95.196506550218345</c:v>
                </c:pt>
                <c:pt idx="12">
                  <c:v>93.277310924369743</c:v>
                </c:pt>
                <c:pt idx="13">
                  <c:v>107.76255707762556</c:v>
                </c:pt>
                <c:pt idx="14">
                  <c:v>89.87341772151899</c:v>
                </c:pt>
                <c:pt idx="15">
                  <c:v>105.90909090909091</c:v>
                </c:pt>
                <c:pt idx="16">
                  <c:v>86.666666666666671</c:v>
                </c:pt>
                <c:pt idx="17">
                  <c:v>98.712446351931334</c:v>
                </c:pt>
                <c:pt idx="18">
                  <c:v>88.030888030888036</c:v>
                </c:pt>
                <c:pt idx="19">
                  <c:v>100.4566210045662</c:v>
                </c:pt>
                <c:pt idx="20">
                  <c:v>80.811808118081188</c:v>
                </c:pt>
                <c:pt idx="21">
                  <c:v>85.559566787003604</c:v>
                </c:pt>
                <c:pt idx="22">
                  <c:v>89.015151515151516</c:v>
                </c:pt>
                <c:pt idx="23">
                  <c:v>92.700729927007302</c:v>
                </c:pt>
                <c:pt idx="24">
                  <c:v>82.903225806451601</c:v>
                </c:pt>
                <c:pt idx="25">
                  <c:v>89.096573208722745</c:v>
                </c:pt>
                <c:pt idx="26">
                  <c:v>80.635838150289018</c:v>
                </c:pt>
                <c:pt idx="27">
                  <c:v>77.577319587628864</c:v>
                </c:pt>
                <c:pt idx="28">
                  <c:v>69.212410501193318</c:v>
                </c:pt>
                <c:pt idx="29">
                  <c:v>78.684210526315795</c:v>
                </c:pt>
                <c:pt idx="30">
                  <c:v>72.9381443298969</c:v>
                </c:pt>
                <c:pt idx="31">
                  <c:v>75.964391691394667</c:v>
                </c:pt>
                <c:pt idx="32">
                  <c:v>68.421052631578945</c:v>
                </c:pt>
                <c:pt idx="33">
                  <c:v>71.343283582089555</c:v>
                </c:pt>
                <c:pt idx="34">
                  <c:v>73.75</c:v>
                </c:pt>
                <c:pt idx="35">
                  <c:v>72.893772893772891</c:v>
                </c:pt>
                <c:pt idx="36">
                  <c:v>70.739549839228303</c:v>
                </c:pt>
                <c:pt idx="37">
                  <c:v>86.41114982578398</c:v>
                </c:pt>
                <c:pt idx="38">
                  <c:v>83.629893238434164</c:v>
                </c:pt>
                <c:pt idx="39">
                  <c:v>83.032490974729242</c:v>
                </c:pt>
                <c:pt idx="40">
                  <c:v>81.751824817518255</c:v>
                </c:pt>
                <c:pt idx="41">
                  <c:v>84.265734265734267</c:v>
                </c:pt>
                <c:pt idx="42">
                  <c:v>93.115942028985515</c:v>
                </c:pt>
                <c:pt idx="43">
                  <c:v>101.74216027874566</c:v>
                </c:pt>
                <c:pt idx="44">
                  <c:v>95.087719298245617</c:v>
                </c:pt>
                <c:pt idx="45">
                  <c:v>93.710691823899367</c:v>
                </c:pt>
                <c:pt idx="46">
                  <c:v>102.24358974358974</c:v>
                </c:pt>
                <c:pt idx="47">
                  <c:v>103.5143769968051</c:v>
                </c:pt>
                <c:pt idx="48">
                  <c:v>100.89020771513353</c:v>
                </c:pt>
                <c:pt idx="49">
                  <c:v>100.93749999999999</c:v>
                </c:pt>
                <c:pt idx="50">
                  <c:v>108.33333333333333</c:v>
                </c:pt>
                <c:pt idx="51">
                  <c:v>87.583892617449663</c:v>
                </c:pt>
                <c:pt idx="52">
                  <c:v>105.5921052631579</c:v>
                </c:pt>
                <c:pt idx="53">
                  <c:v>102.16049382716051</c:v>
                </c:pt>
                <c:pt idx="54">
                  <c:v>116.20689655172414</c:v>
                </c:pt>
                <c:pt idx="55">
                  <c:v>85.236768802228411</c:v>
                </c:pt>
                <c:pt idx="56">
                  <c:v>104.22960725075529</c:v>
                </c:pt>
                <c:pt idx="57">
                  <c:v>116.66666666666667</c:v>
                </c:pt>
                <c:pt idx="58">
                  <c:v>126.51006711409396</c:v>
                </c:pt>
                <c:pt idx="59">
                  <c:v>109.32475884244373</c:v>
                </c:pt>
                <c:pt idx="60">
                  <c:v>120.41522491349481</c:v>
                </c:pt>
                <c:pt idx="61">
                  <c:v>131.91489361702128</c:v>
                </c:pt>
                <c:pt idx="62">
                  <c:v>111.8380062305296</c:v>
                </c:pt>
                <c:pt idx="63">
                  <c:v>128.83211678832117</c:v>
                </c:pt>
                <c:pt idx="64">
                  <c:v>122.56944444444444</c:v>
                </c:pt>
                <c:pt idx="65">
                  <c:v>134.07407407407408</c:v>
                </c:pt>
                <c:pt idx="66">
                  <c:v>118.27242524916943</c:v>
                </c:pt>
                <c:pt idx="67">
                  <c:v>125.50607287449394</c:v>
                </c:pt>
                <c:pt idx="68">
                  <c:v>113.96825396825396</c:v>
                </c:pt>
                <c:pt idx="69">
                  <c:v>145.53191489361703</c:v>
                </c:pt>
                <c:pt idx="70">
                  <c:v>121.70212765957447</c:v>
                </c:pt>
                <c:pt idx="71">
                  <c:v>153.23383084577114</c:v>
                </c:pt>
                <c:pt idx="72">
                  <c:v>156.25</c:v>
                </c:pt>
                <c:pt idx="73">
                  <c:v>143.54838709677421</c:v>
                </c:pt>
                <c:pt idx="74">
                  <c:v>145.35519125683061</c:v>
                </c:pt>
                <c:pt idx="75">
                  <c:v>186.7816091954023</c:v>
                </c:pt>
                <c:pt idx="76">
                  <c:v>158.47953216374268</c:v>
                </c:pt>
                <c:pt idx="77">
                  <c:v>207.09219858156027</c:v>
                </c:pt>
                <c:pt idx="78">
                  <c:v>200.78125</c:v>
                </c:pt>
                <c:pt idx="79">
                  <c:v>248.73949579831933</c:v>
                </c:pt>
                <c:pt idx="80">
                  <c:v>219.67213114754099</c:v>
                </c:pt>
                <c:pt idx="81">
                  <c:v>193.38842975206612</c:v>
                </c:pt>
                <c:pt idx="82">
                  <c:v>230.92783505154637</c:v>
                </c:pt>
                <c:pt idx="83">
                  <c:v>268.42105263157896</c:v>
                </c:pt>
                <c:pt idx="84">
                  <c:v>338.59649122807014</c:v>
                </c:pt>
                <c:pt idx="85">
                  <c:v>347.90996784565914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-27"/>
        <c:axId val="389941200"/>
        <c:axId val="389941592"/>
      </c:barChart>
      <c:catAx>
        <c:axId val="3899412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Vanus aastates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1592"/>
        <c:crosses val="autoZero"/>
        <c:auto val="1"/>
        <c:lblAlgn val="ctr"/>
        <c:lblOffset val="100"/>
        <c:noMultiLvlLbl val="0"/>
      </c:catAx>
      <c:valAx>
        <c:axId val="389941592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1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'1c'!$D$4:$CK$4</c:f>
              <c:strCach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85+</c:v>
                </c:pt>
              </c:strCache>
            </c:strRef>
          </c:cat>
          <c:val>
            <c:numRef>
              <c:f>'1c'!$D$11:$CK$11</c:f>
              <c:numCache>
                <c:formatCode>#,##0</c:formatCode>
                <c:ptCount val="86"/>
                <c:pt idx="0">
                  <c:v>80</c:v>
                </c:pt>
                <c:pt idx="1">
                  <c:v>85.714285714285708</c:v>
                </c:pt>
                <c:pt idx="2">
                  <c:v>105.88235294117648</c:v>
                </c:pt>
                <c:pt idx="3">
                  <c:v>88.571428571428569</c:v>
                </c:pt>
                <c:pt idx="4">
                  <c:v>100</c:v>
                </c:pt>
                <c:pt idx="5">
                  <c:v>61.764705882352942</c:v>
                </c:pt>
                <c:pt idx="6">
                  <c:v>70.833333333333343</c:v>
                </c:pt>
                <c:pt idx="7">
                  <c:v>116.12903225806453</c:v>
                </c:pt>
                <c:pt idx="8">
                  <c:v>70.588235294117652</c:v>
                </c:pt>
                <c:pt idx="9">
                  <c:v>91.428571428571431</c:v>
                </c:pt>
                <c:pt idx="10">
                  <c:v>100</c:v>
                </c:pt>
                <c:pt idx="11">
                  <c:v>86.111111111111114</c:v>
                </c:pt>
                <c:pt idx="12">
                  <c:v>96.875</c:v>
                </c:pt>
                <c:pt idx="13">
                  <c:v>121.42857142857142</c:v>
                </c:pt>
                <c:pt idx="14">
                  <c:v>53.061224489795919</c:v>
                </c:pt>
                <c:pt idx="15">
                  <c:v>125.92592592592592</c:v>
                </c:pt>
                <c:pt idx="16">
                  <c:v>73.80952380952381</c:v>
                </c:pt>
                <c:pt idx="17">
                  <c:v>116.12903225806453</c:v>
                </c:pt>
                <c:pt idx="18">
                  <c:v>92.10526315789474</c:v>
                </c:pt>
                <c:pt idx="19">
                  <c:v>123.33333333333334</c:v>
                </c:pt>
                <c:pt idx="20">
                  <c:v>91.666666666666657</c:v>
                </c:pt>
                <c:pt idx="21">
                  <c:v>105.12820512820514</c:v>
                </c:pt>
                <c:pt idx="22">
                  <c:v>81.818181818181827</c:v>
                </c:pt>
                <c:pt idx="23">
                  <c:v>111.90476190476191</c:v>
                </c:pt>
                <c:pt idx="24">
                  <c:v>101.96078431372548</c:v>
                </c:pt>
                <c:pt idx="25">
                  <c:v>74.074074074074076</c:v>
                </c:pt>
                <c:pt idx="26">
                  <c:v>55.737704918032783</c:v>
                </c:pt>
                <c:pt idx="27">
                  <c:v>72.41379310344827</c:v>
                </c:pt>
                <c:pt idx="28">
                  <c:v>56.666666666666664</c:v>
                </c:pt>
                <c:pt idx="29">
                  <c:v>56.25</c:v>
                </c:pt>
                <c:pt idx="30">
                  <c:v>61.250000000000007</c:v>
                </c:pt>
                <c:pt idx="31">
                  <c:v>93.61702127659575</c:v>
                </c:pt>
                <c:pt idx="32">
                  <c:v>51.470588235294116</c:v>
                </c:pt>
                <c:pt idx="33">
                  <c:v>54.6875</c:v>
                </c:pt>
                <c:pt idx="34">
                  <c:v>44.26229508196721</c:v>
                </c:pt>
                <c:pt idx="35">
                  <c:v>60.975609756097562</c:v>
                </c:pt>
                <c:pt idx="36">
                  <c:v>50.847457627118644</c:v>
                </c:pt>
                <c:pt idx="37">
                  <c:v>74.418604651162795</c:v>
                </c:pt>
                <c:pt idx="38">
                  <c:v>59.523809523809526</c:v>
                </c:pt>
                <c:pt idx="39">
                  <c:v>48.979591836734691</c:v>
                </c:pt>
                <c:pt idx="40">
                  <c:v>92.857142857142861</c:v>
                </c:pt>
                <c:pt idx="41">
                  <c:v>46.808510638297875</c:v>
                </c:pt>
                <c:pt idx="42">
                  <c:v>79.487179487179489</c:v>
                </c:pt>
                <c:pt idx="43">
                  <c:v>140.625</c:v>
                </c:pt>
                <c:pt idx="44">
                  <c:v>73.91304347826086</c:v>
                </c:pt>
                <c:pt idx="45">
                  <c:v>91.111111111111114</c:v>
                </c:pt>
                <c:pt idx="46">
                  <c:v>57.627118644067799</c:v>
                </c:pt>
                <c:pt idx="47">
                  <c:v>88.095238095238088</c:v>
                </c:pt>
                <c:pt idx="48">
                  <c:v>74.576271186440678</c:v>
                </c:pt>
                <c:pt idx="49">
                  <c:v>83.333333333333343</c:v>
                </c:pt>
                <c:pt idx="50">
                  <c:v>141.66666666666669</c:v>
                </c:pt>
                <c:pt idx="51">
                  <c:v>88.679245283018872</c:v>
                </c:pt>
                <c:pt idx="52">
                  <c:v>85</c:v>
                </c:pt>
                <c:pt idx="53">
                  <c:v>96.15384615384616</c:v>
                </c:pt>
                <c:pt idx="54">
                  <c:v>93.84615384615384</c:v>
                </c:pt>
                <c:pt idx="55">
                  <c:v>96.969696969696969</c:v>
                </c:pt>
                <c:pt idx="56">
                  <c:v>91.666666666666657</c:v>
                </c:pt>
                <c:pt idx="57">
                  <c:v>118.64406779661016</c:v>
                </c:pt>
                <c:pt idx="58">
                  <c:v>104.54545454545455</c:v>
                </c:pt>
                <c:pt idx="59">
                  <c:v>83.333333333333343</c:v>
                </c:pt>
                <c:pt idx="60">
                  <c:v>104.61538461538463</c:v>
                </c:pt>
                <c:pt idx="61">
                  <c:v>141.50943396226415</c:v>
                </c:pt>
                <c:pt idx="62">
                  <c:v>108.8235294117647</c:v>
                </c:pt>
                <c:pt idx="63">
                  <c:v>83.333333333333343</c:v>
                </c:pt>
                <c:pt idx="64">
                  <c:v>116.98113207547169</c:v>
                </c:pt>
                <c:pt idx="65">
                  <c:v>104.34782608695652</c:v>
                </c:pt>
                <c:pt idx="66">
                  <c:v>98.076923076923066</c:v>
                </c:pt>
                <c:pt idx="67">
                  <c:v>147.72727272727272</c:v>
                </c:pt>
                <c:pt idx="68">
                  <c:v>130.43478260869566</c:v>
                </c:pt>
                <c:pt idx="69">
                  <c:v>119.14893617021276</c:v>
                </c:pt>
                <c:pt idx="70">
                  <c:v>154.54545454545453</c:v>
                </c:pt>
                <c:pt idx="71">
                  <c:v>112.82051282051282</c:v>
                </c:pt>
                <c:pt idx="72">
                  <c:v>212</c:v>
                </c:pt>
                <c:pt idx="73">
                  <c:v>144.82758620689654</c:v>
                </c:pt>
                <c:pt idx="74">
                  <c:v>132.5</c:v>
                </c:pt>
                <c:pt idx="75">
                  <c:v>196.2962962962963</c:v>
                </c:pt>
                <c:pt idx="76">
                  <c:v>174.07407407407408</c:v>
                </c:pt>
                <c:pt idx="77">
                  <c:v>150</c:v>
                </c:pt>
                <c:pt idx="78">
                  <c:v>222.22222222222223</c:v>
                </c:pt>
                <c:pt idx="79">
                  <c:v>181.4814814814815</c:v>
                </c:pt>
                <c:pt idx="80">
                  <c:v>204.54545454545453</c:v>
                </c:pt>
                <c:pt idx="81">
                  <c:v>166.66666666666669</c:v>
                </c:pt>
                <c:pt idx="82">
                  <c:v>225</c:v>
                </c:pt>
                <c:pt idx="83">
                  <c:v>306.66666666666669</c:v>
                </c:pt>
                <c:pt idx="84">
                  <c:v>442.85714285714289</c:v>
                </c:pt>
                <c:pt idx="85">
                  <c:v>430.43478260869563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"/>
        <c:overlap val="-27"/>
        <c:axId val="385769848"/>
        <c:axId val="389942376"/>
      </c:barChart>
      <c:catAx>
        <c:axId val="3857698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Vanus aastates</a:t>
                </a:r>
              </a:p>
            </c:rich>
          </c:tx>
          <c:layout>
            <c:manualLayout>
              <c:xMode val="edge"/>
              <c:yMode val="edge"/>
              <c:x val="0.43543493087958285"/>
              <c:y val="0.946779675041564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2376"/>
        <c:crosses val="autoZero"/>
        <c:auto val="1"/>
        <c:lblAlgn val="ctr"/>
        <c:lblOffset val="100"/>
        <c:noMultiLvlLbl val="0"/>
      </c:catAx>
      <c:valAx>
        <c:axId val="389942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769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'1c'!$D$4:$CK$4</c:f>
              <c:strCach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85+</c:v>
                </c:pt>
              </c:strCache>
            </c:strRef>
          </c:cat>
          <c:val>
            <c:numRef>
              <c:f>'1c'!$D$15:$CK$15</c:f>
              <c:numCache>
                <c:formatCode>#,##0</c:formatCode>
                <c:ptCount val="86"/>
                <c:pt idx="0">
                  <c:v>73.469387755102048</c:v>
                </c:pt>
                <c:pt idx="1">
                  <c:v>77.777777777777786</c:v>
                </c:pt>
                <c:pt idx="2">
                  <c:v>94.285714285714278</c:v>
                </c:pt>
                <c:pt idx="3">
                  <c:v>75.555555555555557</c:v>
                </c:pt>
                <c:pt idx="4">
                  <c:v>97.368421052631575</c:v>
                </c:pt>
                <c:pt idx="5">
                  <c:v>102.56410256410255</c:v>
                </c:pt>
                <c:pt idx="6">
                  <c:v>86.956521739130437</c:v>
                </c:pt>
                <c:pt idx="7">
                  <c:v>69.811320754716974</c:v>
                </c:pt>
                <c:pt idx="8">
                  <c:v>88.63636363636364</c:v>
                </c:pt>
                <c:pt idx="9">
                  <c:v>76.19047619047619</c:v>
                </c:pt>
                <c:pt idx="10">
                  <c:v>95.121951219512198</c:v>
                </c:pt>
                <c:pt idx="11">
                  <c:v>89.743589743589752</c:v>
                </c:pt>
                <c:pt idx="12">
                  <c:v>68.421052631578945</c:v>
                </c:pt>
                <c:pt idx="13">
                  <c:v>117.14285714285715</c:v>
                </c:pt>
                <c:pt idx="14">
                  <c:v>84.782608695652172</c:v>
                </c:pt>
                <c:pt idx="15">
                  <c:v>80.487804878048792</c:v>
                </c:pt>
                <c:pt idx="16">
                  <c:v>67.346938775510196</c:v>
                </c:pt>
                <c:pt idx="17">
                  <c:v>97.142857142857139</c:v>
                </c:pt>
                <c:pt idx="18">
                  <c:v>129.26829268292684</c:v>
                </c:pt>
                <c:pt idx="19">
                  <c:v>82.926829268292678</c:v>
                </c:pt>
                <c:pt idx="20">
                  <c:v>71.186440677966104</c:v>
                </c:pt>
                <c:pt idx="21">
                  <c:v>77.551020408163268</c:v>
                </c:pt>
                <c:pt idx="22">
                  <c:v>86.274509803921575</c:v>
                </c:pt>
                <c:pt idx="23">
                  <c:v>77.049180327868854</c:v>
                </c:pt>
                <c:pt idx="24">
                  <c:v>84.745762711864401</c:v>
                </c:pt>
                <c:pt idx="25">
                  <c:v>66.666666666666657</c:v>
                </c:pt>
                <c:pt idx="26">
                  <c:v>72.463768115942031</c:v>
                </c:pt>
                <c:pt idx="27">
                  <c:v>76</c:v>
                </c:pt>
                <c:pt idx="28">
                  <c:v>70.270270270270274</c:v>
                </c:pt>
                <c:pt idx="29">
                  <c:v>70.3125</c:v>
                </c:pt>
                <c:pt idx="30">
                  <c:v>72.131147540983605</c:v>
                </c:pt>
                <c:pt idx="31">
                  <c:v>57.142857142857139</c:v>
                </c:pt>
                <c:pt idx="32">
                  <c:v>64.81481481481481</c:v>
                </c:pt>
                <c:pt idx="33">
                  <c:v>64.285714285714292</c:v>
                </c:pt>
                <c:pt idx="34">
                  <c:v>77.272727272727266</c:v>
                </c:pt>
                <c:pt idx="35">
                  <c:v>45.901639344262293</c:v>
                </c:pt>
                <c:pt idx="36">
                  <c:v>43.548387096774192</c:v>
                </c:pt>
                <c:pt idx="37">
                  <c:v>62</c:v>
                </c:pt>
                <c:pt idx="38">
                  <c:v>70.833333333333343</c:v>
                </c:pt>
                <c:pt idx="39">
                  <c:v>80.434782608695656</c:v>
                </c:pt>
                <c:pt idx="40">
                  <c:v>53.333333333333336</c:v>
                </c:pt>
                <c:pt idx="41">
                  <c:v>85.416666666666657</c:v>
                </c:pt>
                <c:pt idx="42">
                  <c:v>97.435897435897431</c:v>
                </c:pt>
                <c:pt idx="43">
                  <c:v>91.489361702127653</c:v>
                </c:pt>
                <c:pt idx="44">
                  <c:v>94</c:v>
                </c:pt>
                <c:pt idx="45">
                  <c:v>75.362318840579718</c:v>
                </c:pt>
                <c:pt idx="46">
                  <c:v>84.210526315789465</c:v>
                </c:pt>
                <c:pt idx="47">
                  <c:v>85.91549295774648</c:v>
                </c:pt>
                <c:pt idx="48">
                  <c:v>108.92857142857142</c:v>
                </c:pt>
                <c:pt idx="49">
                  <c:v>129.16666666666669</c:v>
                </c:pt>
                <c:pt idx="50">
                  <c:v>66.666666666666657</c:v>
                </c:pt>
                <c:pt idx="51">
                  <c:v>66.666666666666657</c:v>
                </c:pt>
                <c:pt idx="52">
                  <c:v>80</c:v>
                </c:pt>
                <c:pt idx="53">
                  <c:v>118.5185185185185</c:v>
                </c:pt>
                <c:pt idx="54">
                  <c:v>86</c:v>
                </c:pt>
                <c:pt idx="55">
                  <c:v>85.074626865671647</c:v>
                </c:pt>
                <c:pt idx="56">
                  <c:v>101.78571428571428</c:v>
                </c:pt>
                <c:pt idx="57">
                  <c:v>105.55555555555556</c:v>
                </c:pt>
                <c:pt idx="58">
                  <c:v>111.47540983606557</c:v>
                </c:pt>
                <c:pt idx="59">
                  <c:v>101.66666666666666</c:v>
                </c:pt>
                <c:pt idx="60">
                  <c:v>86.885245901639337</c:v>
                </c:pt>
                <c:pt idx="61">
                  <c:v>130.61224489795919</c:v>
                </c:pt>
                <c:pt idx="62">
                  <c:v>113.33333333333333</c:v>
                </c:pt>
                <c:pt idx="63">
                  <c:v>148.64864864864865</c:v>
                </c:pt>
                <c:pt idx="64">
                  <c:v>113.95348837209302</c:v>
                </c:pt>
                <c:pt idx="65">
                  <c:v>101.85185185185186</c:v>
                </c:pt>
                <c:pt idx="66">
                  <c:v>148.93617021276594</c:v>
                </c:pt>
                <c:pt idx="67">
                  <c:v>118.42105263157893</c:v>
                </c:pt>
                <c:pt idx="68">
                  <c:v>98</c:v>
                </c:pt>
                <c:pt idx="69">
                  <c:v>135.13513513513513</c:v>
                </c:pt>
                <c:pt idx="70">
                  <c:v>104.44444444444446</c:v>
                </c:pt>
                <c:pt idx="71">
                  <c:v>155.88235294117646</c:v>
                </c:pt>
                <c:pt idx="72">
                  <c:v>118.75</c:v>
                </c:pt>
                <c:pt idx="73">
                  <c:v>104.76190476190477</c:v>
                </c:pt>
                <c:pt idx="74">
                  <c:v>143.33333333333334</c:v>
                </c:pt>
                <c:pt idx="75">
                  <c:v>181.57894736842107</c:v>
                </c:pt>
                <c:pt idx="76">
                  <c:v>156.75675675675674</c:v>
                </c:pt>
                <c:pt idx="77">
                  <c:v>208</c:v>
                </c:pt>
                <c:pt idx="78">
                  <c:v>342.85714285714283</c:v>
                </c:pt>
                <c:pt idx="79">
                  <c:v>318.75</c:v>
                </c:pt>
                <c:pt idx="80">
                  <c:v>165.21739130434781</c:v>
                </c:pt>
                <c:pt idx="81">
                  <c:v>335.71428571428572</c:v>
                </c:pt>
                <c:pt idx="82">
                  <c:v>400</c:v>
                </c:pt>
                <c:pt idx="83">
                  <c:v>370</c:v>
                </c:pt>
                <c:pt idx="84">
                  <c:v>309.09090909090907</c:v>
                </c:pt>
                <c:pt idx="85">
                  <c:v>306.77966101694915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27"/>
        <c:axId val="389943552"/>
        <c:axId val="389943944"/>
      </c:barChart>
      <c:catAx>
        <c:axId val="389943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Vanus aastates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3944"/>
        <c:crosses val="autoZero"/>
        <c:auto val="1"/>
        <c:lblAlgn val="ctr"/>
        <c:lblOffset val="100"/>
        <c:noMultiLvlLbl val="0"/>
      </c:catAx>
      <c:valAx>
        <c:axId val="389943944"/>
        <c:scaling>
          <c:orientation val="minMax"/>
          <c:max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994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'1c'!$D$4:$CK$4</c:f>
              <c:strCach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85+</c:v>
                </c:pt>
              </c:strCache>
            </c:strRef>
          </c:cat>
          <c:val>
            <c:numRef>
              <c:f>'1c'!$D$19:$CK$19</c:f>
              <c:numCache>
                <c:formatCode>#,##0</c:formatCode>
                <c:ptCount val="86"/>
                <c:pt idx="0">
                  <c:v>114.70588235294117</c:v>
                </c:pt>
                <c:pt idx="1">
                  <c:v>96.470588235294116</c:v>
                </c:pt>
                <c:pt idx="2">
                  <c:v>92.241379310344826</c:v>
                </c:pt>
                <c:pt idx="3">
                  <c:v>100</c:v>
                </c:pt>
                <c:pt idx="4">
                  <c:v>87.628865979381445</c:v>
                </c:pt>
                <c:pt idx="5">
                  <c:v>90.196078431372555</c:v>
                </c:pt>
                <c:pt idx="6">
                  <c:v>83.333333333333343</c:v>
                </c:pt>
                <c:pt idx="7">
                  <c:v>100</c:v>
                </c:pt>
                <c:pt idx="8">
                  <c:v>76.5625</c:v>
                </c:pt>
                <c:pt idx="9">
                  <c:v>90.178571428571431</c:v>
                </c:pt>
                <c:pt idx="10">
                  <c:v>90.825688073394488</c:v>
                </c:pt>
                <c:pt idx="11">
                  <c:v>105.95238095238095</c:v>
                </c:pt>
                <c:pt idx="12">
                  <c:v>111.11111111111111</c:v>
                </c:pt>
                <c:pt idx="13">
                  <c:v>117.24137931034481</c:v>
                </c:pt>
                <c:pt idx="14">
                  <c:v>92.045454545454547</c:v>
                </c:pt>
                <c:pt idx="15">
                  <c:v>107.14285714285714</c:v>
                </c:pt>
                <c:pt idx="16">
                  <c:v>97.5</c:v>
                </c:pt>
                <c:pt idx="17">
                  <c:v>96.703296703296701</c:v>
                </c:pt>
                <c:pt idx="18">
                  <c:v>78.260869565217391</c:v>
                </c:pt>
                <c:pt idx="19">
                  <c:v>107.46268656716418</c:v>
                </c:pt>
                <c:pt idx="20">
                  <c:v>101.31578947368421</c:v>
                </c:pt>
                <c:pt idx="21">
                  <c:v>93.333333333333329</c:v>
                </c:pt>
                <c:pt idx="22">
                  <c:v>102.32558139534885</c:v>
                </c:pt>
                <c:pt idx="23">
                  <c:v>110.58823529411765</c:v>
                </c:pt>
                <c:pt idx="24">
                  <c:v>95.098039215686271</c:v>
                </c:pt>
                <c:pt idx="25">
                  <c:v>107.4766355140187</c:v>
                </c:pt>
                <c:pt idx="26">
                  <c:v>112.96296296296295</c:v>
                </c:pt>
                <c:pt idx="27">
                  <c:v>95.652173913043484</c:v>
                </c:pt>
                <c:pt idx="28">
                  <c:v>80.368098159509202</c:v>
                </c:pt>
                <c:pt idx="29">
                  <c:v>84.782608695652172</c:v>
                </c:pt>
                <c:pt idx="30">
                  <c:v>96.212121212121218</c:v>
                </c:pt>
                <c:pt idx="31">
                  <c:v>99.019607843137265</c:v>
                </c:pt>
                <c:pt idx="32">
                  <c:v>93.220338983050837</c:v>
                </c:pt>
                <c:pt idx="33">
                  <c:v>100.97087378640776</c:v>
                </c:pt>
                <c:pt idx="34">
                  <c:v>91.935483870967744</c:v>
                </c:pt>
                <c:pt idx="35">
                  <c:v>81.111111111111114</c:v>
                </c:pt>
                <c:pt idx="36">
                  <c:v>98.98989898989899</c:v>
                </c:pt>
                <c:pt idx="37">
                  <c:v>106.86274509803921</c:v>
                </c:pt>
                <c:pt idx="38">
                  <c:v>103.88349514563106</c:v>
                </c:pt>
                <c:pt idx="39">
                  <c:v>129.4871794871795</c:v>
                </c:pt>
                <c:pt idx="40">
                  <c:v>90.816326530612244</c:v>
                </c:pt>
                <c:pt idx="41">
                  <c:v>120.45454545454545</c:v>
                </c:pt>
                <c:pt idx="42">
                  <c:v>111.34020618556701</c:v>
                </c:pt>
                <c:pt idx="43">
                  <c:v>111.7117117117117</c:v>
                </c:pt>
                <c:pt idx="44">
                  <c:v>136.66666666666666</c:v>
                </c:pt>
                <c:pt idx="45">
                  <c:v>137.2340425531915</c:v>
                </c:pt>
                <c:pt idx="46">
                  <c:v>124.77064220183487</c:v>
                </c:pt>
                <c:pt idx="47">
                  <c:v>117.54385964912282</c:v>
                </c:pt>
                <c:pt idx="48">
                  <c:v>135.57692307692309</c:v>
                </c:pt>
                <c:pt idx="49">
                  <c:v>121.21212121212122</c:v>
                </c:pt>
                <c:pt idx="50">
                  <c:v>125.84269662921348</c:v>
                </c:pt>
                <c:pt idx="51">
                  <c:v>104.90196078431373</c:v>
                </c:pt>
                <c:pt idx="52">
                  <c:v>173.41772151898732</c:v>
                </c:pt>
                <c:pt idx="53">
                  <c:v>101.72413793103448</c:v>
                </c:pt>
                <c:pt idx="54">
                  <c:v>163.41463414634146</c:v>
                </c:pt>
                <c:pt idx="55">
                  <c:v>99.047619047619051</c:v>
                </c:pt>
                <c:pt idx="56">
                  <c:v>120.35398230088497</c:v>
                </c:pt>
                <c:pt idx="57">
                  <c:v>154.02298850574712</c:v>
                </c:pt>
                <c:pt idx="58">
                  <c:v>130</c:v>
                </c:pt>
                <c:pt idx="59">
                  <c:v>146.59090909090909</c:v>
                </c:pt>
                <c:pt idx="60">
                  <c:v>149.39759036144576</c:v>
                </c:pt>
                <c:pt idx="61">
                  <c:v>144.68085106382981</c:v>
                </c:pt>
                <c:pt idx="62">
                  <c:v>148.83720930232559</c:v>
                </c:pt>
                <c:pt idx="63">
                  <c:v>168.75</c:v>
                </c:pt>
                <c:pt idx="64">
                  <c:v>134.65346534653466</c:v>
                </c:pt>
                <c:pt idx="65">
                  <c:v>172.61904761904762</c:v>
                </c:pt>
                <c:pt idx="66">
                  <c:v>122.85714285714286</c:v>
                </c:pt>
                <c:pt idx="67">
                  <c:v>151.28205128205127</c:v>
                </c:pt>
                <c:pt idx="68">
                  <c:v>134.95934959349594</c:v>
                </c:pt>
                <c:pt idx="69">
                  <c:v>155.17241379310346</c:v>
                </c:pt>
                <c:pt idx="70">
                  <c:v>134.93975903614458</c:v>
                </c:pt>
                <c:pt idx="71">
                  <c:v>171.62162162162161</c:v>
                </c:pt>
                <c:pt idx="72">
                  <c:v>160</c:v>
                </c:pt>
                <c:pt idx="73">
                  <c:v>148.4375</c:v>
                </c:pt>
                <c:pt idx="74">
                  <c:v>177.19298245614036</c:v>
                </c:pt>
                <c:pt idx="75">
                  <c:v>225.9259259259259</c:v>
                </c:pt>
                <c:pt idx="76">
                  <c:v>158.33333333333331</c:v>
                </c:pt>
                <c:pt idx="77">
                  <c:v>268.75</c:v>
                </c:pt>
                <c:pt idx="78">
                  <c:v>176.92307692307691</c:v>
                </c:pt>
                <c:pt idx="79">
                  <c:v>350</c:v>
                </c:pt>
                <c:pt idx="80">
                  <c:v>255.81395348837211</c:v>
                </c:pt>
                <c:pt idx="81">
                  <c:v>231.57894736842107</c:v>
                </c:pt>
                <c:pt idx="82">
                  <c:v>262.5</c:v>
                </c:pt>
                <c:pt idx="83">
                  <c:v>227.27272727272728</c:v>
                </c:pt>
                <c:pt idx="84">
                  <c:v>385</c:v>
                </c:pt>
                <c:pt idx="85">
                  <c:v>364.75409836065575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"/>
        <c:overlap val="-27"/>
        <c:axId val="422352928"/>
        <c:axId val="422353320"/>
      </c:barChart>
      <c:catAx>
        <c:axId val="422352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Vanus aastates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3320"/>
        <c:crosses val="autoZero"/>
        <c:auto val="1"/>
        <c:lblAlgn val="ctr"/>
        <c:lblOffset val="100"/>
        <c:noMultiLvlLbl val="0"/>
      </c:catAx>
      <c:valAx>
        <c:axId val="422353320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2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'1c'!$D$4:$CK$4</c:f>
              <c:strCache>
                <c:ptCount val="86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85+</c:v>
                </c:pt>
              </c:strCache>
            </c:strRef>
          </c:cat>
          <c:val>
            <c:numRef>
              <c:f>'1c'!$D$23:$CK$23</c:f>
              <c:numCache>
                <c:formatCode>#,##0</c:formatCode>
                <c:ptCount val="86"/>
                <c:pt idx="0">
                  <c:v>108.92857142857142</c:v>
                </c:pt>
                <c:pt idx="1">
                  <c:v>96.610169491525426</c:v>
                </c:pt>
                <c:pt idx="2">
                  <c:v>77.941176470588232</c:v>
                </c:pt>
                <c:pt idx="3">
                  <c:v>80.645161290322577</c:v>
                </c:pt>
                <c:pt idx="4">
                  <c:v>91.071428571428569</c:v>
                </c:pt>
                <c:pt idx="5">
                  <c:v>71.084337349397586</c:v>
                </c:pt>
                <c:pt idx="6">
                  <c:v>114.58333333333333</c:v>
                </c:pt>
                <c:pt idx="7">
                  <c:v>83.561643835616437</c:v>
                </c:pt>
                <c:pt idx="8">
                  <c:v>88.52459016393442</c:v>
                </c:pt>
                <c:pt idx="9">
                  <c:v>92.307692307692307</c:v>
                </c:pt>
                <c:pt idx="10">
                  <c:v>150</c:v>
                </c:pt>
                <c:pt idx="11">
                  <c:v>90</c:v>
                </c:pt>
                <c:pt idx="12">
                  <c:v>83.333333333333343</c:v>
                </c:pt>
                <c:pt idx="13">
                  <c:v>85.507246376811594</c:v>
                </c:pt>
                <c:pt idx="14">
                  <c:v>124.07407407407408</c:v>
                </c:pt>
                <c:pt idx="15">
                  <c:v>111.76470588235294</c:v>
                </c:pt>
                <c:pt idx="16">
                  <c:v>95.652173913043484</c:v>
                </c:pt>
                <c:pt idx="17">
                  <c:v>94.73684210526315</c:v>
                </c:pt>
                <c:pt idx="18">
                  <c:v>77.272727272727266</c:v>
                </c:pt>
                <c:pt idx="19">
                  <c:v>95.061728395061735</c:v>
                </c:pt>
                <c:pt idx="20">
                  <c:v>67</c:v>
                </c:pt>
                <c:pt idx="21">
                  <c:v>74.747474747474755</c:v>
                </c:pt>
                <c:pt idx="22">
                  <c:v>80.722891566265062</c:v>
                </c:pt>
                <c:pt idx="23">
                  <c:v>76.744186046511629</c:v>
                </c:pt>
                <c:pt idx="24">
                  <c:v>59.183673469387756</c:v>
                </c:pt>
                <c:pt idx="25">
                  <c:v>90.291262135922338</c:v>
                </c:pt>
                <c:pt idx="26">
                  <c:v>67.592592592592595</c:v>
                </c:pt>
                <c:pt idx="27">
                  <c:v>59.82905982905983</c:v>
                </c:pt>
                <c:pt idx="28">
                  <c:v>59.83606557377049</c:v>
                </c:pt>
                <c:pt idx="29">
                  <c:v>88.596491228070178</c:v>
                </c:pt>
                <c:pt idx="30">
                  <c:v>54.782608695652172</c:v>
                </c:pt>
                <c:pt idx="31">
                  <c:v>60.169491525423723</c:v>
                </c:pt>
                <c:pt idx="32">
                  <c:v>55.371900826446286</c:v>
                </c:pt>
                <c:pt idx="33">
                  <c:v>57.142857142857139</c:v>
                </c:pt>
                <c:pt idx="34">
                  <c:v>67.032967032967022</c:v>
                </c:pt>
                <c:pt idx="35">
                  <c:v>90.123456790123456</c:v>
                </c:pt>
                <c:pt idx="36">
                  <c:v>71.428571428571431</c:v>
                </c:pt>
                <c:pt idx="37">
                  <c:v>82.608695652173907</c:v>
                </c:pt>
                <c:pt idx="38">
                  <c:v>78.409090909090907</c:v>
                </c:pt>
                <c:pt idx="39">
                  <c:v>65.384615384615387</c:v>
                </c:pt>
                <c:pt idx="40">
                  <c:v>80.898876404494374</c:v>
                </c:pt>
                <c:pt idx="41">
                  <c:v>69.902912621359221</c:v>
                </c:pt>
                <c:pt idx="42">
                  <c:v>79.207920792079207</c:v>
                </c:pt>
                <c:pt idx="43">
                  <c:v>82.474226804123703</c:v>
                </c:pt>
                <c:pt idx="44">
                  <c:v>67.676767676767682</c:v>
                </c:pt>
                <c:pt idx="45">
                  <c:v>69.090909090909093</c:v>
                </c:pt>
                <c:pt idx="46">
                  <c:v>116.0919540229885</c:v>
                </c:pt>
                <c:pt idx="47">
                  <c:v>106.9767441860465</c:v>
                </c:pt>
                <c:pt idx="48">
                  <c:v>79.66101694915254</c:v>
                </c:pt>
                <c:pt idx="49">
                  <c:v>80.800000000000011</c:v>
                </c:pt>
                <c:pt idx="50">
                  <c:v>106.81818181818181</c:v>
                </c:pt>
                <c:pt idx="51">
                  <c:v>79.775280898876403</c:v>
                </c:pt>
                <c:pt idx="52">
                  <c:v>80.952380952380949</c:v>
                </c:pt>
                <c:pt idx="53">
                  <c:v>97.058823529411768</c:v>
                </c:pt>
                <c:pt idx="54">
                  <c:v>106.45161290322579</c:v>
                </c:pt>
                <c:pt idx="55">
                  <c:v>66.942148760330582</c:v>
                </c:pt>
                <c:pt idx="56">
                  <c:v>95.098039215686271</c:v>
                </c:pt>
                <c:pt idx="57">
                  <c:v>91</c:v>
                </c:pt>
                <c:pt idx="58">
                  <c:v>154.92957746478874</c:v>
                </c:pt>
                <c:pt idx="59">
                  <c:v>97.087378640776706</c:v>
                </c:pt>
                <c:pt idx="60">
                  <c:v>128.75</c:v>
                </c:pt>
                <c:pt idx="61">
                  <c:v>112.79069767441861</c:v>
                </c:pt>
                <c:pt idx="62">
                  <c:v>83.177570093457945</c:v>
                </c:pt>
                <c:pt idx="63">
                  <c:v>116.49484536082475</c:v>
                </c:pt>
                <c:pt idx="64">
                  <c:v>116.4835164835165</c:v>
                </c:pt>
                <c:pt idx="65">
                  <c:v>132.55813953488371</c:v>
                </c:pt>
                <c:pt idx="66">
                  <c:v>109.27835051546391</c:v>
                </c:pt>
                <c:pt idx="67">
                  <c:v>94.252873563218387</c:v>
                </c:pt>
                <c:pt idx="68">
                  <c:v>87.5</c:v>
                </c:pt>
                <c:pt idx="69">
                  <c:v>157.8125</c:v>
                </c:pt>
                <c:pt idx="70">
                  <c:v>102.70270270270269</c:v>
                </c:pt>
                <c:pt idx="71">
                  <c:v>155.55555555555557</c:v>
                </c:pt>
                <c:pt idx="72">
                  <c:v>146.51162790697674</c:v>
                </c:pt>
                <c:pt idx="73">
                  <c:v>168.62745098039215</c:v>
                </c:pt>
                <c:pt idx="74">
                  <c:v>123.21428571428572</c:v>
                </c:pt>
                <c:pt idx="75">
                  <c:v>147.27272727272725</c:v>
                </c:pt>
                <c:pt idx="76">
                  <c:v>151.06382978723406</c:v>
                </c:pt>
                <c:pt idx="77">
                  <c:v>170.45454545454547</c:v>
                </c:pt>
                <c:pt idx="78">
                  <c:v>162.85714285714286</c:v>
                </c:pt>
                <c:pt idx="79">
                  <c:v>183.33333333333331</c:v>
                </c:pt>
                <c:pt idx="80">
                  <c:v>220.58823529411765</c:v>
                </c:pt>
                <c:pt idx="81">
                  <c:v>125.64102564102564</c:v>
                </c:pt>
                <c:pt idx="82">
                  <c:v>150</c:v>
                </c:pt>
                <c:pt idx="83">
                  <c:v>255.55555555555554</c:v>
                </c:pt>
                <c:pt idx="84">
                  <c:v>268.42105263157896</c:v>
                </c:pt>
                <c:pt idx="85">
                  <c:v>307.14285714285717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"/>
        <c:overlap val="-27"/>
        <c:axId val="422354104"/>
        <c:axId val="422354496"/>
      </c:barChart>
      <c:catAx>
        <c:axId val="422354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Vanus aastates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4496"/>
        <c:crosses val="autoZero"/>
        <c:auto val="1"/>
        <c:lblAlgn val="ctr"/>
        <c:lblOffset val="100"/>
        <c:noMultiLvlLbl val="0"/>
      </c:catAx>
      <c:valAx>
        <c:axId val="422354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4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056780402449693"/>
          <c:y val="5.0925925925925923E-2"/>
          <c:w val="0.71743219597550301"/>
          <c:h val="0.8444061679790025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cat>
            <c:strRef>
              <c:f>Sheet2!$J$5:$J$21</c:f>
              <c:strCache>
                <c:ptCount val="17"/>
                <c:pt idx="0">
                  <c:v>Saare maakond</c:v>
                </c:pt>
                <c:pt idx="1">
                  <c:v>Hiiu maakond</c:v>
                </c:pt>
                <c:pt idx="2">
                  <c:v>Põlva maakond</c:v>
                </c:pt>
                <c:pt idx="3">
                  <c:v>Jõgeva maakond</c:v>
                </c:pt>
                <c:pt idx="4">
                  <c:v>Valga maakond</c:v>
                </c:pt>
                <c:pt idx="5">
                  <c:v>Lääne-Viru maakond</c:v>
                </c:pt>
                <c:pt idx="6">
                  <c:v>Järva maakond</c:v>
                </c:pt>
                <c:pt idx="7">
                  <c:v>Ida-Viru maakond</c:v>
                </c:pt>
                <c:pt idx="8">
                  <c:v>Võru maakond</c:v>
                </c:pt>
                <c:pt idx="9">
                  <c:v>Pärnu maakond</c:v>
                </c:pt>
                <c:pt idx="10">
                  <c:v>Lääne maakond</c:v>
                </c:pt>
                <c:pt idx="11">
                  <c:v>Rapla maakond</c:v>
                </c:pt>
                <c:pt idx="12">
                  <c:v>Viljandi maakond</c:v>
                </c:pt>
                <c:pt idx="13">
                  <c:v>Tartu maakond</c:v>
                </c:pt>
                <c:pt idx="14">
                  <c:v>EESTI</c:v>
                </c:pt>
                <c:pt idx="15">
                  <c:v>..Tallinn</c:v>
                </c:pt>
                <c:pt idx="16">
                  <c:v>Harju maakond</c:v>
                </c:pt>
              </c:strCache>
            </c:strRef>
          </c:cat>
          <c:val>
            <c:numRef>
              <c:f>Sheet2!$K$5:$K$21</c:f>
              <c:numCache>
                <c:formatCode>General</c:formatCode>
                <c:ptCount val="17"/>
                <c:pt idx="0">
                  <c:v>876</c:v>
                </c:pt>
                <c:pt idx="1">
                  <c:v>883</c:v>
                </c:pt>
                <c:pt idx="2">
                  <c:v>906</c:v>
                </c:pt>
                <c:pt idx="3">
                  <c:v>915</c:v>
                </c:pt>
                <c:pt idx="4">
                  <c:v>942</c:v>
                </c:pt>
                <c:pt idx="5">
                  <c:v>976</c:v>
                </c:pt>
                <c:pt idx="6">
                  <c:v>994</c:v>
                </c:pt>
                <c:pt idx="7">
                  <c:v>997</c:v>
                </c:pt>
                <c:pt idx="8">
                  <c:v>999</c:v>
                </c:pt>
                <c:pt idx="9">
                  <c:v>1003</c:v>
                </c:pt>
                <c:pt idx="10">
                  <c:v>1017</c:v>
                </c:pt>
                <c:pt idx="11">
                  <c:v>1034</c:v>
                </c:pt>
                <c:pt idx="12">
                  <c:v>1055</c:v>
                </c:pt>
                <c:pt idx="13">
                  <c:v>1215</c:v>
                </c:pt>
                <c:pt idx="14">
                  <c:v>1221</c:v>
                </c:pt>
                <c:pt idx="15">
                  <c:v>1383</c:v>
                </c:pt>
                <c:pt idx="16">
                  <c:v>1353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422355280"/>
        <c:axId val="422355672"/>
      </c:barChart>
      <c:catAx>
        <c:axId val="4223552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5672"/>
        <c:crosses val="autoZero"/>
        <c:auto val="1"/>
        <c:lblAlgn val="ctr"/>
        <c:lblOffset val="100"/>
        <c:tickLblSkip val="1"/>
        <c:noMultiLvlLbl val="0"/>
      </c:catAx>
      <c:valAx>
        <c:axId val="422355672"/>
        <c:scaling>
          <c:orientation val="minMax"/>
          <c:max val="14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/>
                  <a:t>Euro</a:t>
                </a:r>
              </a:p>
              <a:p>
                <a:pPr>
                  <a:defRPr sz="1200" b="1"/>
                </a:pPr>
                <a:endParaRPr lang="et-EE" sz="1200" b="1"/>
              </a:p>
            </c:rich>
          </c:tx>
          <c:layout>
            <c:manualLayout>
              <c:xMode val="edge"/>
              <c:yMode val="edge"/>
              <c:x val="0.88414501312335947"/>
              <c:y val="0.82680555555555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5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'24'!$A$5</c:f>
              <c:strCache>
                <c:ptCount val="1"/>
                <c:pt idx="0">
                  <c:v> Eesti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'24'!$B$4:$S$4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'24'!$B$5:$S$5</c:f>
              <c:numCache>
                <c:formatCode>0</c:formatCode>
                <c:ptCount val="18"/>
                <c:pt idx="0">
                  <c:v>313.61446000000001</c:v>
                </c:pt>
                <c:pt idx="1">
                  <c:v>352.15318000000002</c:v>
                </c:pt>
                <c:pt idx="2">
                  <c:v>392.67317000000003</c:v>
                </c:pt>
                <c:pt idx="3">
                  <c:v>429.67800999999997</c:v>
                </c:pt>
                <c:pt idx="4">
                  <c:v>465.72417999999999</c:v>
                </c:pt>
                <c:pt idx="5">
                  <c:v>515.95874000000003</c:v>
                </c:pt>
                <c:pt idx="6">
                  <c:v>601.21687999999995</c:v>
                </c:pt>
                <c:pt idx="7">
                  <c:v>724.50244999999995</c:v>
                </c:pt>
                <c:pt idx="8">
                  <c:v>825.22721000000001</c:v>
                </c:pt>
                <c:pt idx="9">
                  <c:v>783.81245999999999</c:v>
                </c:pt>
                <c:pt idx="10">
                  <c:v>792.31271000000004</c:v>
                </c:pt>
                <c:pt idx="11">
                  <c:v>839</c:v>
                </c:pt>
                <c:pt idx="12">
                  <c:v>887</c:v>
                </c:pt>
                <c:pt idx="13" formatCode="General">
                  <c:v>949</c:v>
                </c:pt>
                <c:pt idx="14" formatCode="General">
                  <c:v>1005</c:v>
                </c:pt>
                <c:pt idx="15" formatCode="General">
                  <c:v>1065</c:v>
                </c:pt>
                <c:pt idx="16" formatCode="General">
                  <c:v>1146</c:v>
                </c:pt>
                <c:pt idx="17" formatCode="General">
                  <c:v>1221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'24'!$A$6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'24'!$B$4:$S$4</c:f>
              <c:strCache>
                <c:ptCount val="18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</c:strCache>
            </c:strRef>
          </c:cat>
          <c:val>
            <c:numRef>
              <c:f>'24'!$B$6:$S$6</c:f>
              <c:numCache>
                <c:formatCode>0</c:formatCode>
                <c:ptCount val="18"/>
                <c:pt idx="0">
                  <c:v>236.08963</c:v>
                </c:pt>
                <c:pt idx="1">
                  <c:v>265.74462999999997</c:v>
                </c:pt>
                <c:pt idx="2">
                  <c:v>287.34676999999999</c:v>
                </c:pt>
                <c:pt idx="3">
                  <c:v>344.41987</c:v>
                </c:pt>
                <c:pt idx="4">
                  <c:v>366.85286000000002</c:v>
                </c:pt>
                <c:pt idx="5">
                  <c:v>406.98937999999998</c:v>
                </c:pt>
                <c:pt idx="6">
                  <c:v>478.82607000000002</c:v>
                </c:pt>
                <c:pt idx="7">
                  <c:v>607.03283999999996</c:v>
                </c:pt>
                <c:pt idx="8">
                  <c:v>677.14391999999998</c:v>
                </c:pt>
                <c:pt idx="9">
                  <c:v>643.14292</c:v>
                </c:pt>
                <c:pt idx="10">
                  <c:v>637.77434000000005</c:v>
                </c:pt>
                <c:pt idx="11">
                  <c:v>641</c:v>
                </c:pt>
                <c:pt idx="12">
                  <c:v>655</c:v>
                </c:pt>
                <c:pt idx="13" formatCode="General">
                  <c:v>734</c:v>
                </c:pt>
                <c:pt idx="14" formatCode="General">
                  <c:v>817</c:v>
                </c:pt>
                <c:pt idx="15" formatCode="General">
                  <c:v>919</c:v>
                </c:pt>
                <c:pt idx="16" formatCode="General">
                  <c:v>987</c:v>
                </c:pt>
                <c:pt idx="17" formatCode="General">
                  <c:v>1055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435664"/>
        <c:axId val="423436056"/>
      </c:lineChart>
      <c:catAx>
        <c:axId val="423435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6056"/>
        <c:crosses val="autoZero"/>
        <c:auto val="1"/>
        <c:lblAlgn val="ctr"/>
        <c:lblOffset val="100"/>
        <c:noMultiLvlLbl val="0"/>
      </c:catAx>
      <c:valAx>
        <c:axId val="423436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5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Eesti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Sheet1!$B$5:$F$5</c:f>
              <c:numCache>
                <c:formatCode>#\ ##0.0</c:formatCode>
                <c:ptCount val="5"/>
                <c:pt idx="0">
                  <c:v>900.11</c:v>
                </c:pt>
                <c:pt idx="1">
                  <c:v>954.02</c:v>
                </c:pt>
                <c:pt idx="2">
                  <c:v>1013.16</c:v>
                </c:pt>
                <c:pt idx="3">
                  <c:v>1077.71</c:v>
                </c:pt>
                <c:pt idx="4">
                  <c:v>1154.97</c:v>
                </c:pt>
              </c:numCache>
            </c:numRef>
          </c:val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VILJANDI MAAKOND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Sheet1!$B$6:$F$6</c:f>
              <c:numCache>
                <c:formatCode>#\ ##0.0</c:formatCode>
                <c:ptCount val="5"/>
                <c:pt idx="0">
                  <c:v>787.12</c:v>
                </c:pt>
                <c:pt idx="1">
                  <c:v>839.79</c:v>
                </c:pt>
                <c:pt idx="2">
                  <c:v>897.25</c:v>
                </c:pt>
                <c:pt idx="3">
                  <c:v>959.05</c:v>
                </c:pt>
                <c:pt idx="4">
                  <c:v>1021.4</c:v>
                </c:pt>
              </c:numCache>
            </c:numRef>
          </c:val>
        </c:ser>
        <c:ser>
          <c:idx val="2"/>
          <c:order val="2"/>
          <c:tx>
            <c:strRef>
              <c:f>Sheet1!$A$7</c:f>
              <c:strCache>
                <c:ptCount val="1"/>
                <c:pt idx="0">
                  <c:v>Mulgi vald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Sheet1!$B$7:$F$7</c:f>
              <c:numCache>
                <c:formatCode>#\ ##0.0</c:formatCode>
                <c:ptCount val="5"/>
                <c:pt idx="0">
                  <c:v>737.74</c:v>
                </c:pt>
                <c:pt idx="1">
                  <c:v>789.92</c:v>
                </c:pt>
                <c:pt idx="2">
                  <c:v>857.13</c:v>
                </c:pt>
                <c:pt idx="3">
                  <c:v>922.79</c:v>
                </c:pt>
                <c:pt idx="4">
                  <c:v>984.78</c:v>
                </c:pt>
              </c:numCache>
            </c:numRef>
          </c:val>
        </c:ser>
        <c:ser>
          <c:idx val="3"/>
          <c:order val="3"/>
          <c:tx>
            <c:strRef>
              <c:f>Sheet1!$A$8</c:f>
              <c:strCache>
                <c:ptCount val="1"/>
                <c:pt idx="0">
                  <c:v>Viljandi vald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Sheet1!$B$8:$F$8</c:f>
              <c:numCache>
                <c:formatCode>#\ ##0.0</c:formatCode>
                <c:ptCount val="5"/>
                <c:pt idx="0">
                  <c:v>785.74</c:v>
                </c:pt>
                <c:pt idx="1">
                  <c:v>839.03</c:v>
                </c:pt>
                <c:pt idx="2">
                  <c:v>895.86</c:v>
                </c:pt>
                <c:pt idx="3">
                  <c:v>961.2</c:v>
                </c:pt>
                <c:pt idx="4">
                  <c:v>1020.63</c:v>
                </c:pt>
              </c:numCache>
            </c:numRef>
          </c:val>
        </c:ser>
        <c:ser>
          <c:idx val="4"/>
          <c:order val="4"/>
          <c:tx>
            <c:strRef>
              <c:f>Sheet1!$A$9</c:f>
              <c:strCache>
                <c:ptCount val="1"/>
                <c:pt idx="0">
                  <c:v>Põhja-Sakala vald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Sheet1!$B$9:$F$9</c:f>
              <c:numCache>
                <c:formatCode>#\ ##0.0</c:formatCode>
                <c:ptCount val="5"/>
                <c:pt idx="0">
                  <c:v>783.82</c:v>
                </c:pt>
                <c:pt idx="1">
                  <c:v>846.54</c:v>
                </c:pt>
                <c:pt idx="2">
                  <c:v>902.51</c:v>
                </c:pt>
                <c:pt idx="3">
                  <c:v>960.06</c:v>
                </c:pt>
                <c:pt idx="4">
                  <c:v>1027.8800000000001</c:v>
                </c:pt>
              </c:numCache>
            </c:numRef>
          </c:val>
        </c:ser>
        <c:ser>
          <c:idx val="5"/>
          <c:order val="5"/>
          <c:tx>
            <c:strRef>
              <c:f>Sheet1!$A$10</c:f>
              <c:strCache>
                <c:ptCount val="1"/>
                <c:pt idx="0">
                  <c:v>Viljandi linn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Sheet1!$B$10:$F$10</c:f>
              <c:numCache>
                <c:formatCode>#\ ##0.0</c:formatCode>
                <c:ptCount val="5"/>
                <c:pt idx="0">
                  <c:v>808.58</c:v>
                </c:pt>
                <c:pt idx="1">
                  <c:v>857.14</c:v>
                </c:pt>
                <c:pt idx="2">
                  <c:v>911.52</c:v>
                </c:pt>
                <c:pt idx="3">
                  <c:v>971.06</c:v>
                </c:pt>
                <c:pt idx="4">
                  <c:v>1033.31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3436840"/>
        <c:axId val="423437232"/>
      </c:barChart>
      <c:catAx>
        <c:axId val="423436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7232"/>
        <c:crosses val="autoZero"/>
        <c:auto val="1"/>
        <c:lblAlgn val="ctr"/>
        <c:lblOffset val="100"/>
        <c:noMultiLvlLbl val="0"/>
      </c:catAx>
      <c:valAx>
        <c:axId val="423437232"/>
        <c:scaling>
          <c:orientation val="minMax"/>
          <c:max val="12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Euro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6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000" b="1">
                <a:latin typeface="Times New Roman" panose="02020603050405020304" pitchFamily="18" charset="0"/>
                <a:cs typeface="Times New Roman" panose="02020603050405020304" pitchFamily="18" charset="0"/>
              </a:rPr>
              <a:t>Viljandi maakonna rahvastiku osatähtsus Eesti</a:t>
            </a:r>
            <a:r>
              <a:rPr lang="et-EE" sz="1000" b="1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rahvastikus, 2012-2018 (%)</a:t>
            </a:r>
            <a:endParaRPr lang="et-EE" sz="1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'Alg 5'!$A$7</c:f>
              <c:strCache>
                <c:ptCount val="1"/>
                <c:pt idx="0">
                  <c:v>Viljandi maakonna osatähtsus Eestis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'Alg 5'!$B$4:$H$4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'Alg 5'!$B$7:$H$7</c:f>
              <c:numCache>
                <c:formatCode>0.00</c:formatCode>
                <c:ptCount val="7"/>
                <c:pt idx="0">
                  <c:v>3.6676257548763713</c:v>
                </c:pt>
                <c:pt idx="1">
                  <c:v>3.6455043047355877</c:v>
                </c:pt>
                <c:pt idx="2">
                  <c:v>3.608095034347429</c:v>
                </c:pt>
                <c:pt idx="3">
                  <c:v>3.5796115196330387</c:v>
                </c:pt>
                <c:pt idx="4">
                  <c:v>3.6364009410734801</c:v>
                </c:pt>
                <c:pt idx="5">
                  <c:v>3.5943099719907119</c:v>
                </c:pt>
                <c:pt idx="6">
                  <c:v>3.5464202623996215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9454880"/>
        <c:axId val="309136456"/>
      </c:lineChart>
      <c:catAx>
        <c:axId val="309454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09136456"/>
        <c:crosses val="autoZero"/>
        <c:auto val="1"/>
        <c:lblAlgn val="ctr"/>
        <c:lblOffset val="100"/>
        <c:noMultiLvlLbl val="0"/>
      </c:catAx>
      <c:valAx>
        <c:axId val="309136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09454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'2'!$A$7</c:f>
              <c:strCache>
                <c:ptCount val="1"/>
                <c:pt idx="0">
                  <c:v>Mulgi vald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'2'!$B$7:$F$7</c:f>
              <c:numCache>
                <c:formatCode>General</c:formatCode>
                <c:ptCount val="5"/>
                <c:pt idx="0">
                  <c:v>2731</c:v>
                </c:pt>
                <c:pt idx="1">
                  <c:v>2789</c:v>
                </c:pt>
                <c:pt idx="2">
                  <c:v>2724</c:v>
                </c:pt>
                <c:pt idx="3">
                  <c:v>2707</c:v>
                </c:pt>
                <c:pt idx="4">
                  <c:v>2688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'2'!$A$8</c:f>
              <c:strCache>
                <c:ptCount val="1"/>
                <c:pt idx="0">
                  <c:v>Põhja-Sakala vald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'2'!$B$8:$F$8</c:f>
              <c:numCache>
                <c:formatCode>General</c:formatCode>
                <c:ptCount val="5"/>
                <c:pt idx="0">
                  <c:v>3048</c:v>
                </c:pt>
                <c:pt idx="1">
                  <c:v>3060</c:v>
                </c:pt>
                <c:pt idx="2">
                  <c:v>2982</c:v>
                </c:pt>
                <c:pt idx="3">
                  <c:v>3028</c:v>
                </c:pt>
                <c:pt idx="4">
                  <c:v>3011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'2'!$A$9</c:f>
              <c:strCache>
                <c:ptCount val="1"/>
                <c:pt idx="0">
                  <c:v>Viljandi linn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'2'!$B$9:$F$9</c:f>
              <c:numCache>
                <c:formatCode>General</c:formatCode>
                <c:ptCount val="5"/>
                <c:pt idx="0">
                  <c:v>7091</c:v>
                </c:pt>
                <c:pt idx="1">
                  <c:v>7059</c:v>
                </c:pt>
                <c:pt idx="2">
                  <c:v>7066</c:v>
                </c:pt>
                <c:pt idx="3">
                  <c:v>6982</c:v>
                </c:pt>
                <c:pt idx="4">
                  <c:v>6971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'2'!$A$10</c:f>
              <c:strCache>
                <c:ptCount val="1"/>
                <c:pt idx="0">
                  <c:v>Viljandi vald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'2'!$B$10:$F$10</c:f>
              <c:numCache>
                <c:formatCode>General</c:formatCode>
                <c:ptCount val="5"/>
                <c:pt idx="0">
                  <c:v>5268</c:v>
                </c:pt>
                <c:pt idx="1">
                  <c:v>5280</c:v>
                </c:pt>
                <c:pt idx="2">
                  <c:v>5253</c:v>
                </c:pt>
                <c:pt idx="3">
                  <c:v>5263</c:v>
                </c:pt>
                <c:pt idx="4">
                  <c:v>5261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3438016"/>
        <c:axId val="423438408"/>
      </c:lineChart>
      <c:catAx>
        <c:axId val="4234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8408"/>
        <c:crosses val="autoZero"/>
        <c:auto val="1"/>
        <c:lblAlgn val="ctr"/>
        <c:lblOffset val="100"/>
        <c:noMultiLvlLbl val="0"/>
      </c:catAx>
      <c:valAx>
        <c:axId val="423438408"/>
        <c:scaling>
          <c:orientation val="minMax"/>
          <c:min val="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8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34308141541368E-2"/>
          <c:y val="3.1007751937984496E-2"/>
          <c:w val="0.84174897628004752"/>
          <c:h val="0.83911660091114404"/>
        </c:manualLayout>
      </c:layout>
      <c:lineChart>
        <c:grouping val="standard"/>
        <c:varyColors val="0"/>
        <c:ser>
          <c:idx val="0"/>
          <c:order val="0"/>
          <c:tx>
            <c:strRef>
              <c:f>'2'!$A$6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'2'!$B$6:$F$6</c:f>
              <c:numCache>
                <c:formatCode>General</c:formatCode>
                <c:ptCount val="5"/>
                <c:pt idx="0">
                  <c:v>18139</c:v>
                </c:pt>
                <c:pt idx="1">
                  <c:v>18188</c:v>
                </c:pt>
                <c:pt idx="2">
                  <c:v>18025</c:v>
                </c:pt>
                <c:pt idx="3">
                  <c:v>17980</c:v>
                </c:pt>
                <c:pt idx="4">
                  <c:v>17930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845832"/>
        <c:axId val="423846224"/>
      </c:lineChart>
      <c:lineChart>
        <c:grouping val="standard"/>
        <c:varyColors val="0"/>
        <c:ser>
          <c:idx val="1"/>
          <c:order val="1"/>
          <c:tx>
            <c:strRef>
              <c:f>'2'!$A$12</c:f>
              <c:strCache>
                <c:ptCount val="1"/>
                <c:pt idx="0">
                  <c:v>Viljandi maakonna osatähtsus Eestis,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'2'!$B$4:$F$4</c:f>
              <c:strCach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strCache>
            </c:strRef>
          </c:cat>
          <c:val>
            <c:numRef>
              <c:f>'2'!$B$12:$F$12</c:f>
              <c:numCache>
                <c:formatCode>0.00</c:formatCode>
                <c:ptCount val="5"/>
                <c:pt idx="0">
                  <c:v>3.5613942429460281</c:v>
                </c:pt>
                <c:pt idx="1">
                  <c:v>3.5078448201043404</c:v>
                </c:pt>
                <c:pt idx="2">
                  <c:v>3.4655130978130257</c:v>
                </c:pt>
                <c:pt idx="3">
                  <c:v>3.44076638382725</c:v>
                </c:pt>
                <c:pt idx="4">
                  <c:v>3.3911127502435057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847008"/>
        <c:axId val="423846616"/>
      </c:lineChart>
      <c:catAx>
        <c:axId val="423845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6224"/>
        <c:crosses val="autoZero"/>
        <c:auto val="1"/>
        <c:lblAlgn val="ctr"/>
        <c:lblOffset val="100"/>
        <c:noMultiLvlLbl val="0"/>
      </c:catAx>
      <c:valAx>
        <c:axId val="423846224"/>
        <c:scaling>
          <c:orientation val="minMax"/>
          <c:max val="18200"/>
          <c:min val="179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Brutotulu saajate arv Viljandi maakonnas</a:t>
                </a:r>
              </a:p>
            </c:rich>
          </c:tx>
          <c:layout>
            <c:manualLayout>
              <c:xMode val="edge"/>
              <c:yMode val="edge"/>
              <c:x val="3.7301834006838669E-3"/>
              <c:y val="0.203265025275646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5832"/>
        <c:crosses val="autoZero"/>
        <c:crossBetween val="between"/>
      </c:valAx>
      <c:valAx>
        <c:axId val="423846616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Viljandi maakonna osatähtsus Eestis, %</a:t>
                </a:r>
              </a:p>
            </c:rich>
          </c:tx>
          <c:layout>
            <c:manualLayout>
              <c:xMode val="edge"/>
              <c:yMode val="edge"/>
              <c:x val="0.97466872593676801"/>
              <c:y val="0.1439352321974552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7008"/>
        <c:crosses val="max"/>
        <c:crossBetween val="between"/>
        <c:majorUnit val="0.1"/>
      </c:valAx>
      <c:catAx>
        <c:axId val="423847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3846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/>
      </a:pPr>
      <a:endParaRPr lang="et-E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449124851000714"/>
          <c:y val="2.7360836751969021E-2"/>
          <c:w val="0.82671173563671341"/>
          <c:h val="0.7903903335750175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Sheet3!$B$19</c:f>
              <c:strCache>
                <c:ptCount val="1"/>
                <c:pt idx="0">
                  <c:v>Eesti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Sheet3!$C$19:$J$19</c:f>
              <c:numCache>
                <c:formatCode>General</c:formatCode>
                <c:ptCount val="8"/>
                <c:pt idx="0">
                  <c:v>878.39</c:v>
                </c:pt>
                <c:pt idx="1">
                  <c:v>1442.94</c:v>
                </c:pt>
                <c:pt idx="2">
                  <c:v>1181.76</c:v>
                </c:pt>
                <c:pt idx="3">
                  <c:v>957.89</c:v>
                </c:pt>
                <c:pt idx="4">
                  <c:v>699.14</c:v>
                </c:pt>
                <c:pt idx="5">
                  <c:v>1130.17</c:v>
                </c:pt>
                <c:pt idx="6">
                  <c:v>975.46</c:v>
                </c:pt>
                <c:pt idx="7">
                  <c:v>769.37</c:v>
                </c:pt>
              </c:numCache>
            </c:numRef>
          </c:val>
        </c:ser>
        <c:ser>
          <c:idx val="1"/>
          <c:order val="1"/>
          <c:tx>
            <c:strRef>
              <c:f>Sheet3!$B$20</c:f>
              <c:strCache>
                <c:ptCount val="1"/>
                <c:pt idx="0">
                  <c:v>VILJANDI MAAKOND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Sheet3!$C$20:$J$20</c:f>
              <c:numCache>
                <c:formatCode>General</c:formatCode>
                <c:ptCount val="8"/>
                <c:pt idx="0">
                  <c:v>913.21</c:v>
                </c:pt>
                <c:pt idx="1">
                  <c:v>1255.26</c:v>
                </c:pt>
                <c:pt idx="2">
                  <c:v>1081.94</c:v>
                </c:pt>
                <c:pt idx="3">
                  <c:v>872.8</c:v>
                </c:pt>
                <c:pt idx="4">
                  <c:v>700.3</c:v>
                </c:pt>
                <c:pt idx="5">
                  <c:v>961.54</c:v>
                </c:pt>
                <c:pt idx="6">
                  <c:v>910.9</c:v>
                </c:pt>
                <c:pt idx="7">
                  <c:v>727.31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423847792"/>
        <c:axId val="423848184"/>
      </c:barChart>
      <c:catAx>
        <c:axId val="423847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8184"/>
        <c:crosses val="autoZero"/>
        <c:auto val="1"/>
        <c:lblAlgn val="ctr"/>
        <c:lblOffset val="100"/>
        <c:noMultiLvlLbl val="0"/>
      </c:catAx>
      <c:valAx>
        <c:axId val="4238481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200" b="1" dirty="0" smtClean="0"/>
                  <a:t>Euro</a:t>
                </a:r>
                <a:endParaRPr lang="et-EE" sz="1200" b="1" dirty="0"/>
              </a:p>
            </c:rich>
          </c:tx>
          <c:layout>
            <c:manualLayout>
              <c:xMode val="edge"/>
              <c:yMode val="edge"/>
              <c:x val="0.95395220763708544"/>
              <c:y val="0.894278862744959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809278464065167"/>
          <c:y val="0.93407644347509655"/>
          <c:w val="0.22878791068119905"/>
          <c:h val="5.0999463751102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Sheet3!$B$21</c:f>
              <c:strCache>
                <c:ptCount val="1"/>
                <c:pt idx="0">
                  <c:v>Mulgi vald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Sheet3!$C$21:$J$21</c:f>
              <c:numCache>
                <c:formatCode>General</c:formatCode>
                <c:ptCount val="8"/>
                <c:pt idx="0">
                  <c:v>962.02</c:v>
                </c:pt>
                <c:pt idx="1">
                  <c:v>1218.3800000000001</c:v>
                </c:pt>
                <c:pt idx="2">
                  <c:v>1029.8599999999999</c:v>
                </c:pt>
                <c:pt idx="3">
                  <c:v>853.67</c:v>
                </c:pt>
                <c:pt idx="4">
                  <c:v>698.16</c:v>
                </c:pt>
                <c:pt idx="5">
                  <c:v>943.14</c:v>
                </c:pt>
                <c:pt idx="6">
                  <c:v>833.06</c:v>
                </c:pt>
                <c:pt idx="7">
                  <c:v>640.16</c:v>
                </c:pt>
              </c:numCache>
            </c:numRef>
          </c:val>
        </c:ser>
        <c:ser>
          <c:idx val="1"/>
          <c:order val="1"/>
          <c:tx>
            <c:strRef>
              <c:f>Sheet3!$B$22</c:f>
              <c:strCache>
                <c:ptCount val="1"/>
                <c:pt idx="0">
                  <c:v>Põhja-Sakala vald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Sheet3!$C$22:$J$22</c:f>
              <c:numCache>
                <c:formatCode>General</c:formatCode>
                <c:ptCount val="8"/>
                <c:pt idx="0">
                  <c:v>960.79</c:v>
                </c:pt>
                <c:pt idx="1">
                  <c:v>1263.1400000000001</c:v>
                </c:pt>
                <c:pt idx="2">
                  <c:v>1101.3399999999999</c:v>
                </c:pt>
                <c:pt idx="3">
                  <c:v>760.3</c:v>
                </c:pt>
                <c:pt idx="4">
                  <c:v>747.23</c:v>
                </c:pt>
                <c:pt idx="5">
                  <c:v>916.78</c:v>
                </c:pt>
                <c:pt idx="6">
                  <c:v>902.71</c:v>
                </c:pt>
                <c:pt idx="7">
                  <c:v>714.59</c:v>
                </c:pt>
              </c:numCache>
            </c:numRef>
          </c:val>
        </c:ser>
        <c:ser>
          <c:idx val="2"/>
          <c:order val="2"/>
          <c:tx>
            <c:strRef>
              <c:f>Sheet3!$B$23</c:f>
              <c:strCache>
                <c:ptCount val="1"/>
                <c:pt idx="0">
                  <c:v>Viljandi linn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Sheet3!$C$23:$J$23</c:f>
              <c:numCache>
                <c:formatCode>General</c:formatCode>
                <c:ptCount val="8"/>
                <c:pt idx="0">
                  <c:v>904.29</c:v>
                </c:pt>
                <c:pt idx="1">
                  <c:v>1270.8399999999999</c:v>
                </c:pt>
                <c:pt idx="2">
                  <c:v>1117.78</c:v>
                </c:pt>
                <c:pt idx="3">
                  <c:v>879.78</c:v>
                </c:pt>
                <c:pt idx="4">
                  <c:v>688.45</c:v>
                </c:pt>
                <c:pt idx="5">
                  <c:v>991.16</c:v>
                </c:pt>
                <c:pt idx="6">
                  <c:v>962.95</c:v>
                </c:pt>
                <c:pt idx="7">
                  <c:v>739.01</c:v>
                </c:pt>
              </c:numCache>
            </c:numRef>
          </c:val>
        </c:ser>
        <c:ser>
          <c:idx val="3"/>
          <c:order val="3"/>
          <c:tx>
            <c:strRef>
              <c:f>Sheet3!$B$24</c:f>
              <c:strCache>
                <c:ptCount val="1"/>
                <c:pt idx="0">
                  <c:v>Viljandi vald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Sheet3!$C$17:$J$18</c:f>
              <c:multiLvlStrCache>
                <c:ptCount val="8"/>
                <c:lvl>
                  <c:pt idx="0">
                    <c:v>Alla 25</c:v>
                  </c:pt>
                  <c:pt idx="1">
                    <c:v>25-49</c:v>
                  </c:pt>
                  <c:pt idx="2">
                    <c:v>50-62</c:v>
                  </c:pt>
                  <c:pt idx="3">
                    <c:v>63 ja vanemad</c:v>
                  </c:pt>
                  <c:pt idx="4">
                    <c:v>Alla 25</c:v>
                  </c:pt>
                  <c:pt idx="5">
                    <c:v>25-49</c:v>
                  </c:pt>
                  <c:pt idx="6">
                    <c:v>50-62</c:v>
                  </c:pt>
                  <c:pt idx="7">
                    <c:v>63 ja vanemad</c:v>
                  </c:pt>
                </c:lvl>
                <c:lvl>
                  <c:pt idx="0">
                    <c:v>Mehed</c:v>
                  </c:pt>
                  <c:pt idx="4">
                    <c:v>Naised</c:v>
                  </c:pt>
                </c:lvl>
              </c:multiLvlStrCache>
            </c:multiLvlStrRef>
          </c:cat>
          <c:val>
            <c:numRef>
              <c:f>Sheet3!$C$24:$J$24</c:f>
              <c:numCache>
                <c:formatCode>General</c:formatCode>
                <c:ptCount val="8"/>
                <c:pt idx="0">
                  <c:v>869.47</c:v>
                </c:pt>
                <c:pt idx="1">
                  <c:v>1251.67</c:v>
                </c:pt>
                <c:pt idx="2">
                  <c:v>1058.45</c:v>
                </c:pt>
                <c:pt idx="3">
                  <c:v>926.79</c:v>
                </c:pt>
                <c:pt idx="4">
                  <c:v>685.81</c:v>
                </c:pt>
                <c:pt idx="5">
                  <c:v>949.35</c:v>
                </c:pt>
                <c:pt idx="6">
                  <c:v>884.19</c:v>
                </c:pt>
                <c:pt idx="7">
                  <c:v>751.14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"/>
        <c:axId val="423848968"/>
        <c:axId val="423849360"/>
      </c:barChart>
      <c:catAx>
        <c:axId val="4238489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9360"/>
        <c:crosses val="autoZero"/>
        <c:auto val="1"/>
        <c:lblAlgn val="ctr"/>
        <c:lblOffset val="100"/>
        <c:noMultiLvlLbl val="0"/>
      </c:catAx>
      <c:valAx>
        <c:axId val="423849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Euro</a:t>
                </a:r>
              </a:p>
            </c:rich>
          </c:tx>
          <c:layout>
            <c:manualLayout>
              <c:xMode val="edge"/>
              <c:yMode val="edge"/>
              <c:x val="0.95389581431323256"/>
              <c:y val="0.900120181260607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848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%</a:t>
            </a:r>
            <a:endParaRPr lang="en-US" dirty="0"/>
          </a:p>
        </c:rich>
      </c:tx>
      <c:layout>
        <c:manualLayout>
          <c:xMode val="edge"/>
          <c:yMode val="edge"/>
          <c:x val="1.0768355150825248E-2"/>
          <c:y val="5.30771931992811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'23uus'!$F$5</c:f>
              <c:strCache>
                <c:ptCount val="1"/>
                <c:pt idx="0">
                  <c:v>Osatähtsus riigi SKP-s,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'23uus'!$B$6:$B$27</c:f>
              <c:strCache>
                <c:ptCount val="22"/>
                <c:pt idx="0">
                  <c:v>1995</c:v>
                </c:pt>
                <c:pt idx="1">
                  <c:v>1996</c:v>
                </c:pt>
                <c:pt idx="2">
                  <c:v>1997</c:v>
                </c:pt>
                <c:pt idx="3">
                  <c:v>1998</c:v>
                </c:pt>
                <c:pt idx="4">
                  <c:v>1999</c:v>
                </c:pt>
                <c:pt idx="5">
                  <c:v>2000</c:v>
                </c:pt>
                <c:pt idx="6">
                  <c:v>2001</c:v>
                </c:pt>
                <c:pt idx="7">
                  <c:v>2002</c:v>
                </c:pt>
                <c:pt idx="8">
                  <c:v>2003</c:v>
                </c:pt>
                <c:pt idx="9">
                  <c:v>2004</c:v>
                </c:pt>
                <c:pt idx="10">
                  <c:v>2005</c:v>
                </c:pt>
                <c:pt idx="11">
                  <c:v>2006</c:v>
                </c:pt>
                <c:pt idx="12">
                  <c:v>2007</c:v>
                </c:pt>
                <c:pt idx="13">
                  <c:v>2008</c:v>
                </c:pt>
                <c:pt idx="14">
                  <c:v>2009</c:v>
                </c:pt>
                <c:pt idx="15">
                  <c:v>2010</c:v>
                </c:pt>
                <c:pt idx="16">
                  <c:v>2011</c:v>
                </c:pt>
                <c:pt idx="17">
                  <c:v>2012</c:v>
                </c:pt>
                <c:pt idx="18">
                  <c:v>2013</c:v>
                </c:pt>
                <c:pt idx="19">
                  <c:v>2014</c:v>
                </c:pt>
                <c:pt idx="20">
                  <c:v>2015</c:v>
                </c:pt>
                <c:pt idx="21">
                  <c:v>2016</c:v>
                </c:pt>
              </c:strCache>
            </c:strRef>
          </c:cat>
          <c:val>
            <c:numRef>
              <c:f>'23uus'!$F$6:$F$27</c:f>
              <c:numCache>
                <c:formatCode>0.00</c:formatCode>
                <c:ptCount val="22"/>
                <c:pt idx="0">
                  <c:v>2.6914935619606108</c:v>
                </c:pt>
                <c:pt idx="1">
                  <c:v>2.7326266047052847</c:v>
                </c:pt>
                <c:pt idx="2">
                  <c:v>2.5775120565163698</c:v>
                </c:pt>
                <c:pt idx="3">
                  <c:v>2.5482631523545369</c:v>
                </c:pt>
                <c:pt idx="4">
                  <c:v>2.5236253069652896</c:v>
                </c:pt>
                <c:pt idx="5">
                  <c:v>2.5035865045981125</c:v>
                </c:pt>
                <c:pt idx="6">
                  <c:v>2.4218162592755652</c:v>
                </c:pt>
                <c:pt idx="7">
                  <c:v>2.4724430954416716</c:v>
                </c:pt>
                <c:pt idx="8">
                  <c:v>2.3741617445714209</c:v>
                </c:pt>
                <c:pt idx="9">
                  <c:v>2.2373153480803865</c:v>
                </c:pt>
                <c:pt idx="10">
                  <c:v>2.3857063385905088</c:v>
                </c:pt>
                <c:pt idx="11">
                  <c:v>2.2470360710045045</c:v>
                </c:pt>
                <c:pt idx="12">
                  <c:v>2.2980553356281641</c:v>
                </c:pt>
                <c:pt idx="13">
                  <c:v>2.2000844376794308</c:v>
                </c:pt>
                <c:pt idx="14">
                  <c:v>2.1822936770451959</c:v>
                </c:pt>
                <c:pt idx="15">
                  <c:v>2.4009316433365684</c:v>
                </c:pt>
                <c:pt idx="16">
                  <c:v>2.3833484990532972</c:v>
                </c:pt>
                <c:pt idx="17">
                  <c:v>2.3782607269963925</c:v>
                </c:pt>
                <c:pt idx="18">
                  <c:v>2.356447581581798</c:v>
                </c:pt>
                <c:pt idx="19">
                  <c:v>2.3754577487020336</c:v>
                </c:pt>
                <c:pt idx="20">
                  <c:v>2.3422864668874848</c:v>
                </c:pt>
                <c:pt idx="21">
                  <c:v>2.3006747898122142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4325472"/>
        <c:axId val="424325864"/>
      </c:lineChart>
      <c:catAx>
        <c:axId val="42432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4325864"/>
        <c:crosses val="autoZero"/>
        <c:auto val="1"/>
        <c:lblAlgn val="ctr"/>
        <c:lblOffset val="100"/>
        <c:noMultiLvlLbl val="0"/>
      </c:catAx>
      <c:valAx>
        <c:axId val="424325864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432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dirty="0" smtClean="0"/>
              <a:t>* </a:t>
            </a:r>
            <a:r>
              <a:rPr lang="et-EE" b="1" dirty="0" smtClean="0"/>
              <a:t>Statistilisse profiili kuuluvad ettevõtted</a:t>
            </a:r>
            <a:endParaRPr lang="et-EE" b="1" dirty="0"/>
          </a:p>
        </c:rich>
      </c:tx>
      <c:layout>
        <c:manualLayout>
          <c:xMode val="edge"/>
          <c:yMode val="edge"/>
          <c:x val="3.0600939903920234E-2"/>
          <c:y val="0.941078318750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0.11284784341133132"/>
          <c:y val="9.4669040896790957E-2"/>
          <c:w val="0.83610671327358776"/>
          <c:h val="0.66538513909482855"/>
        </c:manualLayout>
      </c:layout>
      <c:areaChart>
        <c:grouping val="stacked"/>
        <c:varyColors val="0"/>
        <c:ser>
          <c:idx val="0"/>
          <c:order val="0"/>
          <c:tx>
            <c:strRef>
              <c:f>'25'!$C$5</c:f>
              <c:strCache>
                <c:ptCount val="1"/>
                <c:pt idx="0">
                  <c:v>250 ja enam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'25'!$A$6:$A$19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'25'!$C$6:$C$19</c:f>
              <c:numCache>
                <c:formatCode>#,##0</c:formatCode>
                <c:ptCount val="14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3</c:v>
                </c:pt>
              </c:numCache>
            </c:numRef>
          </c:val>
        </c:ser>
        <c:ser>
          <c:idx val="1"/>
          <c:order val="1"/>
          <c:tx>
            <c:strRef>
              <c:f>'25'!$D$5</c:f>
              <c:strCache>
                <c:ptCount val="1"/>
                <c:pt idx="0">
                  <c:v>50–249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'25'!$A$6:$A$19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'25'!$D$6:$D$19</c:f>
              <c:numCache>
                <c:formatCode>#,##0</c:formatCode>
                <c:ptCount val="14"/>
                <c:pt idx="0">
                  <c:v>41</c:v>
                </c:pt>
                <c:pt idx="1">
                  <c:v>47</c:v>
                </c:pt>
                <c:pt idx="2">
                  <c:v>44</c:v>
                </c:pt>
                <c:pt idx="3">
                  <c:v>50</c:v>
                </c:pt>
                <c:pt idx="4">
                  <c:v>39</c:v>
                </c:pt>
                <c:pt idx="5">
                  <c:v>32</c:v>
                </c:pt>
                <c:pt idx="6">
                  <c:v>32</c:v>
                </c:pt>
                <c:pt idx="7">
                  <c:v>35</c:v>
                </c:pt>
                <c:pt idx="8">
                  <c:v>32</c:v>
                </c:pt>
                <c:pt idx="9">
                  <c:v>33</c:v>
                </c:pt>
                <c:pt idx="10">
                  <c:v>31</c:v>
                </c:pt>
                <c:pt idx="11">
                  <c:v>33</c:v>
                </c:pt>
                <c:pt idx="12">
                  <c:v>29</c:v>
                </c:pt>
                <c:pt idx="13">
                  <c:v>30</c:v>
                </c:pt>
              </c:numCache>
            </c:numRef>
          </c:val>
        </c:ser>
        <c:ser>
          <c:idx val="2"/>
          <c:order val="2"/>
          <c:tx>
            <c:strRef>
              <c:f>'25'!$E$5</c:f>
              <c:strCache>
                <c:ptCount val="1"/>
                <c:pt idx="0">
                  <c:v> 10–49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'25'!$A$6:$A$19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'25'!$E$6:$E$19</c:f>
              <c:numCache>
                <c:formatCode>#,##0</c:formatCode>
                <c:ptCount val="14"/>
                <c:pt idx="0">
                  <c:v>186</c:v>
                </c:pt>
                <c:pt idx="1">
                  <c:v>167</c:v>
                </c:pt>
                <c:pt idx="2">
                  <c:v>192</c:v>
                </c:pt>
                <c:pt idx="3">
                  <c:v>195</c:v>
                </c:pt>
                <c:pt idx="4">
                  <c:v>203</c:v>
                </c:pt>
                <c:pt idx="5">
                  <c:v>182</c:v>
                </c:pt>
                <c:pt idx="6">
                  <c:v>155</c:v>
                </c:pt>
                <c:pt idx="7">
                  <c:v>166</c:v>
                </c:pt>
                <c:pt idx="8">
                  <c:v>157</c:v>
                </c:pt>
                <c:pt idx="9">
                  <c:v>162</c:v>
                </c:pt>
                <c:pt idx="10">
                  <c:v>170</c:v>
                </c:pt>
                <c:pt idx="11">
                  <c:v>167</c:v>
                </c:pt>
                <c:pt idx="12">
                  <c:v>176</c:v>
                </c:pt>
                <c:pt idx="13">
                  <c:v>188</c:v>
                </c:pt>
              </c:numCache>
            </c:numRef>
          </c:val>
        </c:ser>
        <c:ser>
          <c:idx val="3"/>
          <c:order val="3"/>
          <c:tx>
            <c:strRef>
              <c:f>'25'!$F$5</c:f>
              <c:strCache>
                <c:ptCount val="1"/>
                <c:pt idx="0">
                  <c:v>Vähem kui 10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'25'!$A$6:$A$19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'25'!$F$6:$F$19</c:f>
              <c:numCache>
                <c:formatCode>#,##0</c:formatCode>
                <c:ptCount val="14"/>
                <c:pt idx="0">
                  <c:v>1775</c:v>
                </c:pt>
                <c:pt idx="1">
                  <c:v>1955</c:v>
                </c:pt>
                <c:pt idx="2">
                  <c:v>2008</c:v>
                </c:pt>
                <c:pt idx="3">
                  <c:v>2135</c:v>
                </c:pt>
                <c:pt idx="4">
                  <c:v>2175</c:v>
                </c:pt>
                <c:pt idx="5">
                  <c:v>2251</c:v>
                </c:pt>
                <c:pt idx="6">
                  <c:v>3160</c:v>
                </c:pt>
                <c:pt idx="7">
                  <c:v>3183</c:v>
                </c:pt>
                <c:pt idx="8">
                  <c:v>3295</c:v>
                </c:pt>
                <c:pt idx="9">
                  <c:v>3327</c:v>
                </c:pt>
                <c:pt idx="10">
                  <c:v>3309</c:v>
                </c:pt>
                <c:pt idx="11">
                  <c:v>3388</c:v>
                </c:pt>
                <c:pt idx="12">
                  <c:v>3442</c:v>
                </c:pt>
                <c:pt idx="13">
                  <c:v>3540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327432"/>
        <c:axId val="424327824"/>
      </c:areaChart>
      <c:catAx>
        <c:axId val="424327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4327824"/>
        <c:crosses val="autoZero"/>
        <c:auto val="1"/>
        <c:lblAlgn val="ctr"/>
        <c:lblOffset val="100"/>
        <c:noMultiLvlLbl val="0"/>
      </c:catAx>
      <c:valAx>
        <c:axId val="42432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4327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152823098284226"/>
          <c:y val="0.8664362023451917"/>
          <c:w val="0.77694353803431548"/>
          <c:h val="5.474251715035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Osatähtsus, %</a:t>
            </a:r>
          </a:p>
        </c:rich>
      </c:tx>
      <c:layout>
        <c:manualLayout>
          <c:xMode val="edge"/>
          <c:yMode val="edge"/>
          <c:x val="0.87328815073685906"/>
          <c:y val="2.52890659063407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9.1914260717410323E-2"/>
          <c:y val="0.14909740449110528"/>
          <c:w val="0.83526859142607179"/>
          <c:h val="0.65979877515310592"/>
        </c:manualLayout>
      </c:layout>
      <c:lineChart>
        <c:grouping val="standard"/>
        <c:varyColors val="0"/>
        <c:ser>
          <c:idx val="0"/>
          <c:order val="0"/>
          <c:tx>
            <c:strRef>
              <c:f>'27'!$B$5</c:f>
              <c:strCache>
                <c:ptCount val="1"/>
                <c:pt idx="0">
                  <c:v>Arv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'27'!$C$4:$P$4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'27'!$C$5:$P$5</c:f>
              <c:numCache>
                <c:formatCode>General</c:formatCode>
                <c:ptCount val="14"/>
                <c:pt idx="0">
                  <c:v>625</c:v>
                </c:pt>
                <c:pt idx="1">
                  <c:v>656</c:v>
                </c:pt>
                <c:pt idx="2">
                  <c:v>698</c:v>
                </c:pt>
                <c:pt idx="3">
                  <c:v>740</c:v>
                </c:pt>
                <c:pt idx="4">
                  <c:v>791</c:v>
                </c:pt>
                <c:pt idx="5">
                  <c:v>851</c:v>
                </c:pt>
                <c:pt idx="6">
                  <c:v>906</c:v>
                </c:pt>
                <c:pt idx="7">
                  <c:v>957</c:v>
                </c:pt>
                <c:pt idx="8">
                  <c:v>892</c:v>
                </c:pt>
                <c:pt idx="9">
                  <c:v>904</c:v>
                </c:pt>
                <c:pt idx="10">
                  <c:v>938</c:v>
                </c:pt>
                <c:pt idx="11">
                  <c:v>985</c:v>
                </c:pt>
                <c:pt idx="12">
                  <c:v>1008</c:v>
                </c:pt>
                <c:pt idx="13">
                  <c:v>886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747864"/>
        <c:axId val="425748256"/>
      </c:lineChart>
      <c:lineChart>
        <c:grouping val="standard"/>
        <c:varyColors val="0"/>
        <c:ser>
          <c:idx val="1"/>
          <c:order val="1"/>
          <c:tx>
            <c:strRef>
              <c:f>'27'!$B$6</c:f>
              <c:strCache>
                <c:ptCount val="1"/>
                <c:pt idx="0">
                  <c:v>Osatähtsus Eestis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'27'!$C$4:$P$4</c:f>
              <c:strCach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strCache>
            </c:strRef>
          </c:cat>
          <c:val>
            <c:numRef>
              <c:f>'27'!$C$6:$P$6</c:f>
              <c:numCache>
                <c:formatCode>0.0</c:formatCode>
                <c:ptCount val="14"/>
                <c:pt idx="0">
                  <c:v>2.9964522005944962</c:v>
                </c:pt>
                <c:pt idx="1">
                  <c:v>2.9895638700268878</c:v>
                </c:pt>
                <c:pt idx="2">
                  <c:v>3.059390751698444</c:v>
                </c:pt>
                <c:pt idx="3">
                  <c:v>3.0526793449115135</c:v>
                </c:pt>
                <c:pt idx="4">
                  <c:v>3.1847646656198414</c:v>
                </c:pt>
                <c:pt idx="5">
                  <c:v>3.1897747291877505</c:v>
                </c:pt>
                <c:pt idx="6">
                  <c:v>3.2010740910857503</c:v>
                </c:pt>
                <c:pt idx="7">
                  <c:v>3.2432982004270174</c:v>
                </c:pt>
                <c:pt idx="8">
                  <c:v>3.1650285633183124</c:v>
                </c:pt>
                <c:pt idx="9">
                  <c:v>3.1857908091344798</c:v>
                </c:pt>
                <c:pt idx="10">
                  <c:v>3.1862495329325045</c:v>
                </c:pt>
                <c:pt idx="11">
                  <c:v>3.1919375222787516</c:v>
                </c:pt>
                <c:pt idx="12">
                  <c:v>3.2570763861961995</c:v>
                </c:pt>
                <c:pt idx="13">
                  <c:v>3.2989537178389248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5749040"/>
        <c:axId val="425748648"/>
      </c:lineChart>
      <c:catAx>
        <c:axId val="4257478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* statistilisse profiili kuuluvad üksused</a:t>
                </a:r>
              </a:p>
            </c:rich>
          </c:tx>
          <c:layout>
            <c:manualLayout>
              <c:xMode val="edge"/>
              <c:yMode val="edge"/>
              <c:x val="1.6256780402449694E-2"/>
              <c:y val="0.907036307961504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48256"/>
        <c:crosses val="autoZero"/>
        <c:auto val="1"/>
        <c:lblAlgn val="ctr"/>
        <c:lblOffset val="100"/>
        <c:noMultiLvlLbl val="0"/>
      </c:catAx>
      <c:valAx>
        <c:axId val="425748256"/>
        <c:scaling>
          <c:orientation val="minMax"/>
          <c:max val="1100"/>
          <c:min val="6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47864"/>
        <c:crosses val="autoZero"/>
        <c:crossBetween val="between"/>
      </c:valAx>
      <c:valAx>
        <c:axId val="425748648"/>
        <c:scaling>
          <c:orientation val="minMax"/>
          <c:max val="3.4"/>
          <c:min val="2.9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49040"/>
        <c:crosses val="max"/>
        <c:crossBetween val="between"/>
        <c:majorUnit val="0.1"/>
      </c:valAx>
      <c:catAx>
        <c:axId val="425749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5748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26522309711286"/>
          <c:y val="0.90335593467483233"/>
          <c:w val="0.41358420822397202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'Kulud koos'!$E$74</c:f>
              <c:strCache>
                <c:ptCount val="1"/>
                <c:pt idx="0">
                  <c:v>Keskkonnakaitse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koos'!$E$75:$E$99</c:f>
              <c:numCache>
                <c:formatCode>0.0</c:formatCode>
                <c:ptCount val="25"/>
                <c:pt idx="0">
                  <c:v>54205.1</c:v>
                </c:pt>
                <c:pt idx="1">
                  <c:v>51299.9</c:v>
                </c:pt>
                <c:pt idx="2">
                  <c:v>51664.5</c:v>
                </c:pt>
                <c:pt idx="3">
                  <c:v>53757.4</c:v>
                </c:pt>
                <c:pt idx="4">
                  <c:v>70538.2</c:v>
                </c:pt>
                <c:pt idx="5">
                  <c:v>241.1</c:v>
                </c:pt>
                <c:pt idx="6">
                  <c:v>222.4</c:v>
                </c:pt>
                <c:pt idx="7">
                  <c:v>315.89999999999998</c:v>
                </c:pt>
                <c:pt idx="8">
                  <c:v>285.3</c:v>
                </c:pt>
                <c:pt idx="9">
                  <c:v>375.2</c:v>
                </c:pt>
                <c:pt idx="10">
                  <c:v>146.5</c:v>
                </c:pt>
                <c:pt idx="11">
                  <c:v>138.6</c:v>
                </c:pt>
                <c:pt idx="12">
                  <c:v>216</c:v>
                </c:pt>
                <c:pt idx="13">
                  <c:v>122.3</c:v>
                </c:pt>
                <c:pt idx="14">
                  <c:v>141.5</c:v>
                </c:pt>
                <c:pt idx="15">
                  <c:v>484.8</c:v>
                </c:pt>
                <c:pt idx="16">
                  <c:v>530.4</c:v>
                </c:pt>
                <c:pt idx="17">
                  <c:v>781.6</c:v>
                </c:pt>
                <c:pt idx="18">
                  <c:v>673.7</c:v>
                </c:pt>
                <c:pt idx="19">
                  <c:v>1341.9</c:v>
                </c:pt>
                <c:pt idx="20">
                  <c:v>267.2</c:v>
                </c:pt>
                <c:pt idx="21">
                  <c:v>273.10000000000002</c:v>
                </c:pt>
                <c:pt idx="22">
                  <c:v>187.5</c:v>
                </c:pt>
                <c:pt idx="23">
                  <c:v>222.1</c:v>
                </c:pt>
                <c:pt idx="24">
                  <c:v>302.2</c:v>
                </c:pt>
              </c:numCache>
            </c:numRef>
          </c:val>
        </c:ser>
        <c:ser>
          <c:idx val="1"/>
          <c:order val="1"/>
          <c:tx>
            <c:strRef>
              <c:f>'Kulud koos'!$F$74</c:f>
              <c:strCache>
                <c:ptCount val="1"/>
                <c:pt idx="0">
                  <c:v>Elamu- ja kommunaalmajandus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koos'!$F$75:$F$99</c:f>
              <c:numCache>
                <c:formatCode>0.0</c:formatCode>
                <c:ptCount val="25"/>
                <c:pt idx="0">
                  <c:v>102016</c:v>
                </c:pt>
                <c:pt idx="1">
                  <c:v>86454</c:v>
                </c:pt>
                <c:pt idx="2">
                  <c:v>77370.399999999994</c:v>
                </c:pt>
                <c:pt idx="3">
                  <c:v>72846.600000000006</c:v>
                </c:pt>
                <c:pt idx="4">
                  <c:v>83336.899999999994</c:v>
                </c:pt>
                <c:pt idx="5">
                  <c:v>186.7</c:v>
                </c:pt>
                <c:pt idx="6">
                  <c:v>497.8</c:v>
                </c:pt>
                <c:pt idx="7">
                  <c:v>391</c:v>
                </c:pt>
                <c:pt idx="8">
                  <c:v>322.8</c:v>
                </c:pt>
                <c:pt idx="9">
                  <c:v>341.9</c:v>
                </c:pt>
                <c:pt idx="10">
                  <c:v>687.6</c:v>
                </c:pt>
                <c:pt idx="11">
                  <c:v>245.9</c:v>
                </c:pt>
                <c:pt idx="12">
                  <c:v>347</c:v>
                </c:pt>
                <c:pt idx="13">
                  <c:v>234.8</c:v>
                </c:pt>
                <c:pt idx="14">
                  <c:v>238.4</c:v>
                </c:pt>
                <c:pt idx="15">
                  <c:v>785.1</c:v>
                </c:pt>
                <c:pt idx="16">
                  <c:v>795.9</c:v>
                </c:pt>
                <c:pt idx="17">
                  <c:v>720.9</c:v>
                </c:pt>
                <c:pt idx="18">
                  <c:v>669.6</c:v>
                </c:pt>
                <c:pt idx="19">
                  <c:v>643.1</c:v>
                </c:pt>
                <c:pt idx="20">
                  <c:v>738.7</c:v>
                </c:pt>
                <c:pt idx="21">
                  <c:v>320.8</c:v>
                </c:pt>
                <c:pt idx="22">
                  <c:v>426.3</c:v>
                </c:pt>
                <c:pt idx="23">
                  <c:v>635.1</c:v>
                </c:pt>
                <c:pt idx="24">
                  <c:v>454.2</c:v>
                </c:pt>
              </c:numCache>
            </c:numRef>
          </c:val>
        </c:ser>
        <c:ser>
          <c:idx val="2"/>
          <c:order val="2"/>
          <c:tx>
            <c:strRef>
              <c:f>'Kulud koos'!$G$74</c:f>
              <c:strCache>
                <c:ptCount val="1"/>
                <c:pt idx="0">
                  <c:v>Sotsiaal ja tervishoid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koos'!$G$75:$G$99</c:f>
              <c:numCache>
                <c:formatCode>0.0</c:formatCode>
                <c:ptCount val="25"/>
                <c:pt idx="0">
                  <c:v>135321.4</c:v>
                </c:pt>
                <c:pt idx="1">
                  <c:v>134957.5</c:v>
                </c:pt>
                <c:pt idx="2">
                  <c:v>145905.4</c:v>
                </c:pt>
                <c:pt idx="3">
                  <c:v>153152.1</c:v>
                </c:pt>
                <c:pt idx="4">
                  <c:v>163970.9</c:v>
                </c:pt>
                <c:pt idx="5">
                  <c:v>701.6</c:v>
                </c:pt>
                <c:pt idx="6">
                  <c:v>765.1</c:v>
                </c:pt>
                <c:pt idx="7">
                  <c:v>842.8</c:v>
                </c:pt>
                <c:pt idx="8">
                  <c:v>971.69999999999993</c:v>
                </c:pt>
                <c:pt idx="9">
                  <c:v>1057.7</c:v>
                </c:pt>
                <c:pt idx="10">
                  <c:v>697.4</c:v>
                </c:pt>
                <c:pt idx="11">
                  <c:v>640.69999999999993</c:v>
                </c:pt>
                <c:pt idx="12">
                  <c:v>773.7</c:v>
                </c:pt>
                <c:pt idx="13">
                  <c:v>1029.8</c:v>
                </c:pt>
                <c:pt idx="14">
                  <c:v>1891.6</c:v>
                </c:pt>
                <c:pt idx="15">
                  <c:v>1578.2</c:v>
                </c:pt>
                <c:pt idx="16">
                  <c:v>1690.5</c:v>
                </c:pt>
                <c:pt idx="17">
                  <c:v>1764.8</c:v>
                </c:pt>
                <c:pt idx="18">
                  <c:v>1553</c:v>
                </c:pt>
                <c:pt idx="19">
                  <c:v>1730.7</c:v>
                </c:pt>
                <c:pt idx="20">
                  <c:v>1450.7</c:v>
                </c:pt>
                <c:pt idx="21">
                  <c:v>1598.1</c:v>
                </c:pt>
                <c:pt idx="22">
                  <c:v>1809.8</c:v>
                </c:pt>
                <c:pt idx="23">
                  <c:v>1948.7</c:v>
                </c:pt>
                <c:pt idx="24">
                  <c:v>1909</c:v>
                </c:pt>
              </c:numCache>
            </c:numRef>
          </c:val>
        </c:ser>
        <c:ser>
          <c:idx val="3"/>
          <c:order val="3"/>
          <c:tx>
            <c:strRef>
              <c:f>'Kulud koos'!$H$74</c:f>
              <c:strCache>
                <c:ptCount val="1"/>
                <c:pt idx="0">
                  <c:v>Majandus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koos'!$H$75:$H$99</c:f>
              <c:numCache>
                <c:formatCode>0.0</c:formatCode>
                <c:ptCount val="25"/>
                <c:pt idx="0">
                  <c:v>270449.59999999998</c:v>
                </c:pt>
                <c:pt idx="1">
                  <c:v>230852.9</c:v>
                </c:pt>
                <c:pt idx="2">
                  <c:v>224315.9</c:v>
                </c:pt>
                <c:pt idx="3">
                  <c:v>253226.5</c:v>
                </c:pt>
                <c:pt idx="4">
                  <c:v>322944.7</c:v>
                </c:pt>
                <c:pt idx="5">
                  <c:v>499.8</c:v>
                </c:pt>
                <c:pt idx="6">
                  <c:v>908.6</c:v>
                </c:pt>
                <c:pt idx="7">
                  <c:v>510.1</c:v>
                </c:pt>
                <c:pt idx="8">
                  <c:v>581.79999999999995</c:v>
                </c:pt>
                <c:pt idx="9">
                  <c:v>582.29999999999995</c:v>
                </c:pt>
                <c:pt idx="10">
                  <c:v>731.4</c:v>
                </c:pt>
                <c:pt idx="11">
                  <c:v>534.20000000000005</c:v>
                </c:pt>
                <c:pt idx="12">
                  <c:v>1208.7</c:v>
                </c:pt>
                <c:pt idx="13">
                  <c:v>1170.5999999999999</c:v>
                </c:pt>
                <c:pt idx="14">
                  <c:v>1086.8</c:v>
                </c:pt>
                <c:pt idx="15">
                  <c:v>2393.9</c:v>
                </c:pt>
                <c:pt idx="16">
                  <c:v>2207.9</c:v>
                </c:pt>
                <c:pt idx="17">
                  <c:v>1866.9</c:v>
                </c:pt>
                <c:pt idx="18">
                  <c:v>2350.6</c:v>
                </c:pt>
                <c:pt idx="19">
                  <c:v>1604.6</c:v>
                </c:pt>
                <c:pt idx="20">
                  <c:v>2496.1</c:v>
                </c:pt>
                <c:pt idx="21">
                  <c:v>1063.8</c:v>
                </c:pt>
                <c:pt idx="22">
                  <c:v>1190</c:v>
                </c:pt>
                <c:pt idx="23">
                  <c:v>1495.3</c:v>
                </c:pt>
                <c:pt idx="24">
                  <c:v>1477.4</c:v>
                </c:pt>
              </c:numCache>
            </c:numRef>
          </c:val>
        </c:ser>
        <c:ser>
          <c:idx val="4"/>
          <c:order val="4"/>
          <c:tx>
            <c:strRef>
              <c:f>'Kulud koos'!$I$74</c:f>
              <c:strCache>
                <c:ptCount val="1"/>
                <c:pt idx="0">
                  <c:v>Üldised valitsussektori teenused, avalik kord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koos'!$I$75:$I$99</c:f>
              <c:numCache>
                <c:formatCode>0.0</c:formatCode>
                <c:ptCount val="25"/>
                <c:pt idx="0">
                  <c:v>142399.1</c:v>
                </c:pt>
                <c:pt idx="1">
                  <c:v>142947.20000000001</c:v>
                </c:pt>
                <c:pt idx="2">
                  <c:v>138880.5</c:v>
                </c:pt>
                <c:pt idx="3">
                  <c:v>144330.69999999998</c:v>
                </c:pt>
                <c:pt idx="4">
                  <c:v>172812.5</c:v>
                </c:pt>
                <c:pt idx="5">
                  <c:v>993.7</c:v>
                </c:pt>
                <c:pt idx="6">
                  <c:v>921</c:v>
                </c:pt>
                <c:pt idx="7">
                  <c:v>923.6</c:v>
                </c:pt>
                <c:pt idx="8">
                  <c:v>1196.3999999999999</c:v>
                </c:pt>
                <c:pt idx="9">
                  <c:v>1926.2</c:v>
                </c:pt>
                <c:pt idx="10">
                  <c:v>899</c:v>
                </c:pt>
                <c:pt idx="11">
                  <c:v>1135.7</c:v>
                </c:pt>
                <c:pt idx="12">
                  <c:v>1002.1999999999999</c:v>
                </c:pt>
                <c:pt idx="13">
                  <c:v>981.19999999999993</c:v>
                </c:pt>
                <c:pt idx="14">
                  <c:v>1418</c:v>
                </c:pt>
                <c:pt idx="15">
                  <c:v>1531.1</c:v>
                </c:pt>
                <c:pt idx="16">
                  <c:v>1719.7</c:v>
                </c:pt>
                <c:pt idx="17">
                  <c:v>1706.1</c:v>
                </c:pt>
                <c:pt idx="18">
                  <c:v>1708.3999999999999</c:v>
                </c:pt>
                <c:pt idx="19">
                  <c:v>1936.8</c:v>
                </c:pt>
                <c:pt idx="20">
                  <c:v>1720.7</c:v>
                </c:pt>
                <c:pt idx="21">
                  <c:v>1409.6999999999998</c:v>
                </c:pt>
                <c:pt idx="22">
                  <c:v>1180.1999999999998</c:v>
                </c:pt>
                <c:pt idx="23">
                  <c:v>1169</c:v>
                </c:pt>
                <c:pt idx="24">
                  <c:v>1798</c:v>
                </c:pt>
              </c:numCache>
            </c:numRef>
          </c:val>
        </c:ser>
        <c:ser>
          <c:idx val="5"/>
          <c:order val="5"/>
          <c:tx>
            <c:strRef>
              <c:f>'Kulud koos'!$J$74</c:f>
              <c:strCache>
                <c:ptCount val="1"/>
                <c:pt idx="0">
                  <c:v>Vaba aeg, kultuur ja religioon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koos'!$J$75:$J$99</c:f>
              <c:numCache>
                <c:formatCode>0.0</c:formatCode>
                <c:ptCount val="25"/>
                <c:pt idx="0">
                  <c:v>202373.6</c:v>
                </c:pt>
                <c:pt idx="1">
                  <c:v>207309.4</c:v>
                </c:pt>
                <c:pt idx="2">
                  <c:v>204512.3</c:v>
                </c:pt>
                <c:pt idx="3">
                  <c:v>220773.4</c:v>
                </c:pt>
                <c:pt idx="4">
                  <c:v>207180.3</c:v>
                </c:pt>
                <c:pt idx="5">
                  <c:v>1232.5</c:v>
                </c:pt>
                <c:pt idx="6">
                  <c:v>1454.9</c:v>
                </c:pt>
                <c:pt idx="7">
                  <c:v>1471.2</c:v>
                </c:pt>
                <c:pt idx="8">
                  <c:v>1602.3</c:v>
                </c:pt>
                <c:pt idx="9">
                  <c:v>1783.7</c:v>
                </c:pt>
                <c:pt idx="10">
                  <c:v>1959.4</c:v>
                </c:pt>
                <c:pt idx="11">
                  <c:v>1056.9000000000001</c:v>
                </c:pt>
                <c:pt idx="12">
                  <c:v>1081.5</c:v>
                </c:pt>
                <c:pt idx="13">
                  <c:v>1808</c:v>
                </c:pt>
                <c:pt idx="14">
                  <c:v>1191.8</c:v>
                </c:pt>
                <c:pt idx="15">
                  <c:v>4729.6000000000004</c:v>
                </c:pt>
                <c:pt idx="16">
                  <c:v>3538.9</c:v>
                </c:pt>
                <c:pt idx="17">
                  <c:v>4039.1</c:v>
                </c:pt>
                <c:pt idx="18">
                  <c:v>4855.3</c:v>
                </c:pt>
                <c:pt idx="19">
                  <c:v>3294.7</c:v>
                </c:pt>
                <c:pt idx="20">
                  <c:v>1643.5</c:v>
                </c:pt>
                <c:pt idx="21">
                  <c:v>1578.1</c:v>
                </c:pt>
                <c:pt idx="22">
                  <c:v>1717.5</c:v>
                </c:pt>
                <c:pt idx="23">
                  <c:v>1783.8</c:v>
                </c:pt>
                <c:pt idx="24">
                  <c:v>2138</c:v>
                </c:pt>
              </c:numCache>
            </c:numRef>
          </c:val>
        </c:ser>
        <c:ser>
          <c:idx val="6"/>
          <c:order val="6"/>
          <c:tx>
            <c:strRef>
              <c:f>'Kulud koos'!$K$74</c:f>
              <c:strCache>
                <c:ptCount val="1"/>
                <c:pt idx="0">
                  <c:v>Haridus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'Kulud koos'!$C$75:$D$99</c:f>
              <c:multiLvlStrCache>
                <c:ptCount val="25"/>
                <c:lvl>
                  <c:pt idx="0">
                    <c:v>2013</c:v>
                  </c:pt>
                  <c:pt idx="1">
                    <c:v>2014</c:v>
                  </c:pt>
                  <c:pt idx="2">
                    <c:v>2015</c:v>
                  </c:pt>
                  <c:pt idx="3">
                    <c:v>2016</c:v>
                  </c:pt>
                  <c:pt idx="4">
                    <c:v>2017</c:v>
                  </c:pt>
                  <c:pt idx="5">
                    <c:v>2013</c:v>
                  </c:pt>
                  <c:pt idx="6">
                    <c:v>2014</c:v>
                  </c:pt>
                  <c:pt idx="7">
                    <c:v>2015</c:v>
                  </c:pt>
                  <c:pt idx="8">
                    <c:v>2016</c:v>
                  </c:pt>
                  <c:pt idx="9">
                    <c:v>2017</c:v>
                  </c:pt>
                  <c:pt idx="10">
                    <c:v>2013</c:v>
                  </c:pt>
                  <c:pt idx="11">
                    <c:v>2014</c:v>
                  </c:pt>
                  <c:pt idx="12">
                    <c:v>2015</c:v>
                  </c:pt>
                  <c:pt idx="13">
                    <c:v>2016</c:v>
                  </c:pt>
                  <c:pt idx="14">
                    <c:v>2017</c:v>
                  </c:pt>
                  <c:pt idx="15">
                    <c:v>2013</c:v>
                  </c:pt>
                  <c:pt idx="16">
                    <c:v>2014</c:v>
                  </c:pt>
                  <c:pt idx="17">
                    <c:v>2015</c:v>
                  </c:pt>
                  <c:pt idx="18">
                    <c:v>2016</c:v>
                  </c:pt>
                  <c:pt idx="19">
                    <c:v>2017</c:v>
                  </c:pt>
                  <c:pt idx="20">
                    <c:v>2013</c:v>
                  </c:pt>
                  <c:pt idx="21">
                    <c:v>2014</c:v>
                  </c:pt>
                  <c:pt idx="22">
                    <c:v>2015</c:v>
                  </c:pt>
                  <c:pt idx="23">
                    <c:v>2016</c:v>
                  </c:pt>
                  <c:pt idx="24">
                    <c:v>2017</c:v>
                  </c:pt>
                </c:lvl>
                <c:lvl>
                  <c:pt idx="0">
                    <c:v>Kogu Eesti</c:v>
                  </c:pt>
                  <c:pt idx="5">
                    <c:v>Mulgi vald</c:v>
                  </c:pt>
                  <c:pt idx="10">
                    <c:v>Põhja-Sakala vald</c:v>
                  </c:pt>
                  <c:pt idx="15">
                    <c:v>Viljandi linn</c:v>
                  </c:pt>
                  <c:pt idx="20">
                    <c:v>Viljandi vald</c:v>
                  </c:pt>
                </c:lvl>
              </c:multiLvlStrCache>
            </c:multiLvlStrRef>
          </c:cat>
          <c:val>
            <c:numRef>
              <c:f>'Kulud koos'!$K$75:$K$99</c:f>
              <c:numCache>
                <c:formatCode>0.0</c:formatCode>
                <c:ptCount val="25"/>
                <c:pt idx="0">
                  <c:v>655464.9</c:v>
                </c:pt>
                <c:pt idx="1">
                  <c:v>669491.4</c:v>
                </c:pt>
                <c:pt idx="2">
                  <c:v>726215.7</c:v>
                </c:pt>
                <c:pt idx="3">
                  <c:v>760068.7</c:v>
                </c:pt>
                <c:pt idx="4">
                  <c:v>903157.5</c:v>
                </c:pt>
                <c:pt idx="5">
                  <c:v>3833</c:v>
                </c:pt>
                <c:pt idx="6">
                  <c:v>3679.8</c:v>
                </c:pt>
                <c:pt idx="7">
                  <c:v>3920.4</c:v>
                </c:pt>
                <c:pt idx="8">
                  <c:v>4216.6000000000004</c:v>
                </c:pt>
                <c:pt idx="9">
                  <c:v>5838.7</c:v>
                </c:pt>
                <c:pt idx="10">
                  <c:v>4236.2</c:v>
                </c:pt>
                <c:pt idx="11">
                  <c:v>4381.8999999999996</c:v>
                </c:pt>
                <c:pt idx="12">
                  <c:v>4503</c:v>
                </c:pt>
                <c:pt idx="13">
                  <c:v>4921.7</c:v>
                </c:pt>
                <c:pt idx="14">
                  <c:v>5130.8999999999996</c:v>
                </c:pt>
                <c:pt idx="15">
                  <c:v>7937.7</c:v>
                </c:pt>
                <c:pt idx="16">
                  <c:v>8570.5</c:v>
                </c:pt>
                <c:pt idx="17">
                  <c:v>8716</c:v>
                </c:pt>
                <c:pt idx="18">
                  <c:v>9346.4</c:v>
                </c:pt>
                <c:pt idx="19">
                  <c:v>11982.2</c:v>
                </c:pt>
                <c:pt idx="20">
                  <c:v>6743.9</c:v>
                </c:pt>
                <c:pt idx="21">
                  <c:v>6544.3</c:v>
                </c:pt>
                <c:pt idx="22">
                  <c:v>6836</c:v>
                </c:pt>
                <c:pt idx="23">
                  <c:v>8115.7</c:v>
                </c:pt>
                <c:pt idx="24">
                  <c:v>10162.700000000001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"/>
        <c:overlap val="100"/>
        <c:axId val="425735824"/>
        <c:axId val="425736216"/>
      </c:barChart>
      <c:catAx>
        <c:axId val="425735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6216"/>
        <c:crosses val="autoZero"/>
        <c:auto val="1"/>
        <c:lblAlgn val="ctr"/>
        <c:lblOffset val="100"/>
        <c:noMultiLvlLbl val="0"/>
      </c:catAx>
      <c:valAx>
        <c:axId val="4257362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Tulud!$B$47</c:f>
              <c:strCache>
                <c:ptCount val="1"/>
                <c:pt idx="0">
                  <c:v>Kogu Eesti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Tulud!$C$47:$G$47</c:f>
              <c:numCache>
                <c:formatCode>General</c:formatCode>
                <c:ptCount val="5"/>
                <c:pt idx="0">
                  <c:v>550</c:v>
                </c:pt>
                <c:pt idx="1">
                  <c:v>602</c:v>
                </c:pt>
                <c:pt idx="2">
                  <c:v>651</c:v>
                </c:pt>
                <c:pt idx="3">
                  <c:v>694</c:v>
                </c:pt>
                <c:pt idx="4">
                  <c:v>749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Tulud!$B$48</c:f>
              <c:strCache>
                <c:ptCount val="1"/>
                <c:pt idx="0">
                  <c:v>Viljandi linn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Tulud!$C$48:$G$48</c:f>
              <c:numCache>
                <c:formatCode>General</c:formatCode>
                <c:ptCount val="5"/>
                <c:pt idx="0">
                  <c:v>503</c:v>
                </c:pt>
                <c:pt idx="1">
                  <c:v>546</c:v>
                </c:pt>
                <c:pt idx="2">
                  <c:v>585</c:v>
                </c:pt>
                <c:pt idx="3">
                  <c:v>608</c:v>
                </c:pt>
                <c:pt idx="4">
                  <c:v>652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Tulud!$B$49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Tulud!$C$49:$G$49</c:f>
              <c:numCache>
                <c:formatCode>General</c:formatCode>
                <c:ptCount val="5"/>
                <c:pt idx="0">
                  <c:v>462</c:v>
                </c:pt>
                <c:pt idx="1">
                  <c:v>508</c:v>
                </c:pt>
                <c:pt idx="2">
                  <c:v>549</c:v>
                </c:pt>
                <c:pt idx="3">
                  <c:v>574</c:v>
                </c:pt>
                <c:pt idx="4">
                  <c:v>615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Tulud!$B$50</c:f>
              <c:strCache>
                <c:ptCount val="1"/>
                <c:pt idx="0">
                  <c:v>Viljandi vald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Tulud!$C$50:$G$50</c:f>
              <c:numCache>
                <c:formatCode>General</c:formatCode>
                <c:ptCount val="5"/>
                <c:pt idx="0">
                  <c:v>447</c:v>
                </c:pt>
                <c:pt idx="1">
                  <c:v>494</c:v>
                </c:pt>
                <c:pt idx="2">
                  <c:v>537</c:v>
                </c:pt>
                <c:pt idx="3">
                  <c:v>577</c:v>
                </c:pt>
                <c:pt idx="4">
                  <c:v>615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Tulud!$B$51</c:f>
              <c:strCache>
                <c:ptCount val="1"/>
                <c:pt idx="0">
                  <c:v>Mulgi vald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Tulud!$C$51:$G$51</c:f>
              <c:numCache>
                <c:formatCode>General</c:formatCode>
                <c:ptCount val="5"/>
                <c:pt idx="0">
                  <c:v>412</c:v>
                </c:pt>
                <c:pt idx="1">
                  <c:v>460</c:v>
                </c:pt>
                <c:pt idx="2">
                  <c:v>506</c:v>
                </c:pt>
                <c:pt idx="3">
                  <c:v>507</c:v>
                </c:pt>
                <c:pt idx="4">
                  <c:v>546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Tulud!$B$52</c:f>
              <c:strCache>
                <c:ptCount val="1"/>
                <c:pt idx="0">
                  <c:v>Põhja-Sakala vald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Tulud!$C$46:$G$46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Tulud!$C$52:$G$52</c:f>
              <c:numCache>
                <c:formatCode>General</c:formatCode>
                <c:ptCount val="5"/>
                <c:pt idx="0">
                  <c:v>445</c:v>
                </c:pt>
                <c:pt idx="1">
                  <c:v>497</c:v>
                </c:pt>
                <c:pt idx="2">
                  <c:v>533</c:v>
                </c:pt>
                <c:pt idx="3">
                  <c:v>557</c:v>
                </c:pt>
                <c:pt idx="4">
                  <c:v>603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5737000"/>
        <c:axId val="425737392"/>
      </c:lineChart>
      <c:catAx>
        <c:axId val="42573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7392"/>
        <c:crosses val="autoZero"/>
        <c:auto val="1"/>
        <c:lblAlgn val="ctr"/>
        <c:lblOffset val="100"/>
        <c:noMultiLvlLbl val="0"/>
      </c:catAx>
      <c:valAx>
        <c:axId val="425737392"/>
        <c:scaling>
          <c:orientation val="minMax"/>
          <c:min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7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Tulud!$C$71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Tulud!$B$72:$B$77</c:f>
              <c:strCache>
                <c:ptCount val="6"/>
                <c:pt idx="0">
                  <c:v>Kogu Eesti</c:v>
                </c:pt>
                <c:pt idx="1">
                  <c:v>Viljandi maakond</c:v>
                </c:pt>
                <c:pt idx="2">
                  <c:v>Mulgi vald</c:v>
                </c:pt>
                <c:pt idx="3">
                  <c:v>Põhja-Sakala vald</c:v>
                </c:pt>
                <c:pt idx="4">
                  <c:v>Viljandi linn</c:v>
                </c:pt>
                <c:pt idx="5">
                  <c:v>Viljandi vald</c:v>
                </c:pt>
              </c:strCache>
            </c:strRef>
          </c:cat>
          <c:val>
            <c:numRef>
              <c:f>Tulud!$C$72:$C$77</c:f>
              <c:numCache>
                <c:formatCode>0.0</c:formatCode>
                <c:ptCount val="6"/>
                <c:pt idx="0">
                  <c:v>54.5</c:v>
                </c:pt>
                <c:pt idx="1">
                  <c:v>48.3</c:v>
                </c:pt>
                <c:pt idx="2">
                  <c:v>42.6</c:v>
                </c:pt>
                <c:pt idx="3">
                  <c:v>46.5</c:v>
                </c:pt>
                <c:pt idx="4">
                  <c:v>52.1</c:v>
                </c:pt>
                <c:pt idx="5">
                  <c:v>47.7</c:v>
                </c:pt>
              </c:numCache>
            </c:numRef>
          </c:val>
        </c:ser>
        <c:ser>
          <c:idx val="1"/>
          <c:order val="1"/>
          <c:tx>
            <c:strRef>
              <c:f>Tulud!$D$71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Tulud!$B$72:$B$77</c:f>
              <c:strCache>
                <c:ptCount val="6"/>
                <c:pt idx="0">
                  <c:v>Kogu Eesti</c:v>
                </c:pt>
                <c:pt idx="1">
                  <c:v>Viljandi maakond</c:v>
                </c:pt>
                <c:pt idx="2">
                  <c:v>Mulgi vald</c:v>
                </c:pt>
                <c:pt idx="3">
                  <c:v>Põhja-Sakala vald</c:v>
                </c:pt>
                <c:pt idx="4">
                  <c:v>Viljandi linn</c:v>
                </c:pt>
                <c:pt idx="5">
                  <c:v>Viljandi vald</c:v>
                </c:pt>
              </c:strCache>
            </c:strRef>
          </c:cat>
          <c:val>
            <c:numRef>
              <c:f>Tulud!$D$72:$D$77</c:f>
              <c:numCache>
                <c:formatCode>0.0</c:formatCode>
                <c:ptCount val="6"/>
                <c:pt idx="0">
                  <c:v>56.5</c:v>
                </c:pt>
                <c:pt idx="1">
                  <c:v>51.4</c:v>
                </c:pt>
                <c:pt idx="2">
                  <c:v>44.2</c:v>
                </c:pt>
                <c:pt idx="3">
                  <c:v>49.6</c:v>
                </c:pt>
                <c:pt idx="4">
                  <c:v>53.4</c:v>
                </c:pt>
                <c:pt idx="5">
                  <c:v>53.9</c:v>
                </c:pt>
              </c:numCache>
            </c:numRef>
          </c:val>
        </c:ser>
        <c:ser>
          <c:idx val="2"/>
          <c:order val="2"/>
          <c:tx>
            <c:strRef>
              <c:f>Tulud!$E$71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Tulud!$B$72:$B$77</c:f>
              <c:strCache>
                <c:ptCount val="6"/>
                <c:pt idx="0">
                  <c:v>Kogu Eesti</c:v>
                </c:pt>
                <c:pt idx="1">
                  <c:v>Viljandi maakond</c:v>
                </c:pt>
                <c:pt idx="2">
                  <c:v>Mulgi vald</c:v>
                </c:pt>
                <c:pt idx="3">
                  <c:v>Põhja-Sakala vald</c:v>
                </c:pt>
                <c:pt idx="4">
                  <c:v>Viljandi linn</c:v>
                </c:pt>
                <c:pt idx="5">
                  <c:v>Viljandi vald</c:v>
                </c:pt>
              </c:strCache>
            </c:strRef>
          </c:cat>
          <c:val>
            <c:numRef>
              <c:f>Tulud!$E$72:$E$77</c:f>
              <c:numCache>
                <c:formatCode>0.0</c:formatCode>
                <c:ptCount val="6"/>
                <c:pt idx="0">
                  <c:v>56.5</c:v>
                </c:pt>
                <c:pt idx="1">
                  <c:v>51.6</c:v>
                </c:pt>
                <c:pt idx="2">
                  <c:v>44.5</c:v>
                </c:pt>
                <c:pt idx="3">
                  <c:v>49</c:v>
                </c:pt>
                <c:pt idx="4">
                  <c:v>53.5</c:v>
                </c:pt>
                <c:pt idx="5">
                  <c:v>54.8</c:v>
                </c:pt>
              </c:numCache>
            </c:numRef>
          </c:val>
        </c:ser>
        <c:ser>
          <c:idx val="3"/>
          <c:order val="3"/>
          <c:tx>
            <c:strRef>
              <c:f>Tulud!$F$71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Tulud!$B$72:$B$77</c:f>
              <c:strCache>
                <c:ptCount val="6"/>
                <c:pt idx="0">
                  <c:v>Kogu Eesti</c:v>
                </c:pt>
                <c:pt idx="1">
                  <c:v>Viljandi maakond</c:v>
                </c:pt>
                <c:pt idx="2">
                  <c:v>Mulgi vald</c:v>
                </c:pt>
                <c:pt idx="3">
                  <c:v>Põhja-Sakala vald</c:v>
                </c:pt>
                <c:pt idx="4">
                  <c:v>Viljandi linn</c:v>
                </c:pt>
                <c:pt idx="5">
                  <c:v>Viljandi vald</c:v>
                </c:pt>
              </c:strCache>
            </c:strRef>
          </c:cat>
          <c:val>
            <c:numRef>
              <c:f>Tulud!$F$72:$F$77</c:f>
              <c:numCache>
                <c:formatCode>0.0</c:formatCode>
                <c:ptCount val="6"/>
                <c:pt idx="0">
                  <c:v>56.3</c:v>
                </c:pt>
                <c:pt idx="1">
                  <c:v>51.5</c:v>
                </c:pt>
                <c:pt idx="2">
                  <c:v>44.8</c:v>
                </c:pt>
                <c:pt idx="3">
                  <c:v>49.7</c:v>
                </c:pt>
                <c:pt idx="4">
                  <c:v>53.3</c:v>
                </c:pt>
                <c:pt idx="5">
                  <c:v>54.3</c:v>
                </c:pt>
              </c:numCache>
            </c:numRef>
          </c:val>
        </c:ser>
        <c:ser>
          <c:idx val="4"/>
          <c:order val="4"/>
          <c:tx>
            <c:strRef>
              <c:f>Tulud!$G$71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Tulud!$B$72:$B$77</c:f>
              <c:strCache>
                <c:ptCount val="6"/>
                <c:pt idx="0">
                  <c:v>Kogu Eesti</c:v>
                </c:pt>
                <c:pt idx="1">
                  <c:v>Viljandi maakond</c:v>
                </c:pt>
                <c:pt idx="2">
                  <c:v>Mulgi vald</c:v>
                </c:pt>
                <c:pt idx="3">
                  <c:v>Põhja-Sakala vald</c:v>
                </c:pt>
                <c:pt idx="4">
                  <c:v>Viljandi linn</c:v>
                </c:pt>
                <c:pt idx="5">
                  <c:v>Viljandi vald</c:v>
                </c:pt>
              </c:strCache>
            </c:strRef>
          </c:cat>
          <c:val>
            <c:numRef>
              <c:f>Tulud!$G$72:$G$77</c:f>
              <c:numCache>
                <c:formatCode>0.0</c:formatCode>
                <c:ptCount val="6"/>
                <c:pt idx="0">
                  <c:v>55.9</c:v>
                </c:pt>
                <c:pt idx="1">
                  <c:v>50.3</c:v>
                </c:pt>
                <c:pt idx="2">
                  <c:v>42.2</c:v>
                </c:pt>
                <c:pt idx="3">
                  <c:v>46.3</c:v>
                </c:pt>
                <c:pt idx="4">
                  <c:v>54</c:v>
                </c:pt>
                <c:pt idx="5">
                  <c:v>52.9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axId val="425738568"/>
        <c:axId val="425738960"/>
      </c:barChart>
      <c:catAx>
        <c:axId val="425738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8960"/>
        <c:crosses val="autoZero"/>
        <c:auto val="1"/>
        <c:lblAlgn val="ctr"/>
        <c:lblOffset val="100"/>
        <c:noMultiLvlLbl val="0"/>
      </c:catAx>
      <c:valAx>
        <c:axId val="4257389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5738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88744511034217E-2"/>
          <c:y val="5.1400554097404488E-2"/>
          <c:w val="0.89523282418651495"/>
          <c:h val="0.68020694528568548"/>
        </c:manualLayout>
      </c:layout>
      <c:lineChart>
        <c:grouping val="standard"/>
        <c:varyColors val="0"/>
        <c:ser>
          <c:idx val="0"/>
          <c:order val="0"/>
          <c:tx>
            <c:strRef>
              <c:f>'\\failid\SA\Users\mihkels\Desktop\2014 - tööd\2014 - analüüsid ja ettekanded\Viljandimaa areng\[Joonised.xlsx]2'!$F$4</c:f>
              <c:strCache>
                <c:ptCount val="1"/>
                <c:pt idx="0">
                  <c:v>Eesti </c:v>
                </c:pt>
              </c:strCache>
            </c:strRef>
          </c:tx>
          <c:marker>
            <c:symbol val="none"/>
          </c:marker>
          <c:cat>
            <c:strRef>
              <c:f>'[1]2'!$A$5:$A$55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'[1]2'!$F$5:$F$55</c:f>
              <c:numCache>
                <c:formatCode>General</c:formatCode>
                <c:ptCount val="51"/>
                <c:pt idx="1">
                  <c:v>99.818540569553406</c:v>
                </c:pt>
                <c:pt idx="2">
                  <c:v>98.999044313666317</c:v>
                </c:pt>
                <c:pt idx="3">
                  <c:v>96.224625127101191</c:v>
                </c:pt>
                <c:pt idx="4">
                  <c:v>94.0374977954271</c:v>
                </c:pt>
                <c:pt idx="5">
                  <c:v>92.198899910161671</c:v>
                </c:pt>
                <c:pt idx="6">
                  <c:v>90.741939858614444</c:v>
                </c:pt>
                <c:pt idx="7">
                  <c:v>89.519731007087103</c:v>
                </c:pt>
                <c:pt idx="8">
                  <c:v>88.696987582444663</c:v>
                </c:pt>
                <c:pt idx="9">
                  <c:v>87.815986130132515</c:v>
                </c:pt>
                <c:pt idx="10">
                  <c:v>89.217553302911824</c:v>
                </c:pt>
                <c:pt idx="11">
                  <c:v>88.674448411083929</c:v>
                </c:pt>
                <c:pt idx="12">
                  <c:v>88.088047935851222</c:v>
                </c:pt>
                <c:pt idx="13">
                  <c:v>87.558313738898335</c:v>
                </c:pt>
                <c:pt idx="14">
                  <c:v>86.989104157076383</c:v>
                </c:pt>
                <c:pt idx="15">
                  <c:v>86.517946337671177</c:v>
                </c:pt>
                <c:pt idx="16">
                  <c:v>85.999036036569493</c:v>
                </c:pt>
                <c:pt idx="17">
                  <c:v>85.503683626438061</c:v>
                </c:pt>
                <c:pt idx="18">
                  <c:v>85.218442135771127</c:v>
                </c:pt>
                <c:pt idx="19">
                  <c:v>85.04653320166382</c:v>
                </c:pt>
                <c:pt idx="20">
                  <c:v>84.890541761455339</c:v>
                </c:pt>
                <c:pt idx="21">
                  <c:v>84.659419750044407</c:v>
                </c:pt>
                <c:pt idx="22">
                  <c:v>84.376534048474497</c:v>
                </c:pt>
                <c:pt idx="23">
                  <c:v>84.055446361547411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'\\failid\SA\Users\mihkels\Desktop\2014 - tööd\2014 - analüüsid ja ettekanded\Viljandimaa areng\[Joonised.xlsx]2'!$G$4</c:f>
              <c:strCache>
                <c:ptCount val="1"/>
                <c:pt idx="0">
                  <c:v>Viljandi </c:v>
                </c:pt>
              </c:strCache>
            </c:strRef>
          </c:tx>
          <c:marker>
            <c:symbol val="none"/>
          </c:marker>
          <c:cat>
            <c:strRef>
              <c:f>'[1]2'!$A$5:$A$55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'[1]2'!$G$5:$G$55</c:f>
              <c:numCache>
                <c:formatCode>General</c:formatCode>
                <c:ptCount val="51"/>
                <c:pt idx="1">
                  <c:v>99.639210869732096</c:v>
                </c:pt>
                <c:pt idx="2">
                  <c:v>99.127964995778001</c:v>
                </c:pt>
                <c:pt idx="3">
                  <c:v>98.664312581561376</c:v>
                </c:pt>
                <c:pt idx="4">
                  <c:v>97.132110232593845</c:v>
                </c:pt>
                <c:pt idx="5">
                  <c:v>95.252936209411217</c:v>
                </c:pt>
                <c:pt idx="6">
                  <c:v>93.690028402548549</c:v>
                </c:pt>
                <c:pt idx="7">
                  <c:v>92.45566899516389</c:v>
                </c:pt>
                <c:pt idx="8">
                  <c:v>91.235127043832037</c:v>
                </c:pt>
                <c:pt idx="9">
                  <c:v>89.959315268288947</c:v>
                </c:pt>
                <c:pt idx="10">
                  <c:v>90.811391724879101</c:v>
                </c:pt>
                <c:pt idx="11">
                  <c:v>90.074460735395718</c:v>
                </c:pt>
                <c:pt idx="12">
                  <c:v>88.876947877485222</c:v>
                </c:pt>
                <c:pt idx="13">
                  <c:v>87.479849543256321</c:v>
                </c:pt>
                <c:pt idx="14">
                  <c:v>85.867813003761412</c:v>
                </c:pt>
                <c:pt idx="15">
                  <c:v>84.255776464266518</c:v>
                </c:pt>
                <c:pt idx="16">
                  <c:v>82.904736316880317</c:v>
                </c:pt>
                <c:pt idx="17">
                  <c:v>81.185230674752447</c:v>
                </c:pt>
                <c:pt idx="18">
                  <c:v>79.972365087894374</c:v>
                </c:pt>
                <c:pt idx="19">
                  <c:v>78.57526675366546</c:v>
                </c:pt>
                <c:pt idx="20">
                  <c:v>77.316342979964688</c:v>
                </c:pt>
                <c:pt idx="21">
                  <c:v>76.011361019421201</c:v>
                </c:pt>
                <c:pt idx="22">
                  <c:v>74.620403776771312</c:v>
                </c:pt>
                <c:pt idx="23">
                  <c:v>73.888078605972211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'\\failid\SA\Users\mihkels\Desktop\2014 - tööd\2014 - analüüsid ja ettekanded\Viljandimaa areng\[Joonised.xlsx]2'!$H$4</c:f>
              <c:strCache>
                <c:ptCount val="1"/>
                <c:pt idx="0">
                  <c:v>Eesti prognoos</c:v>
                </c:pt>
              </c:strCache>
            </c:strRef>
          </c:tx>
          <c:marker>
            <c:symbol val="none"/>
          </c:marker>
          <c:cat>
            <c:strRef>
              <c:f>'[1]2'!$A$5:$A$55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'[1]2'!$H$5:$H$55</c:f>
              <c:numCache>
                <c:formatCode>General</c:formatCode>
                <c:ptCount val="51"/>
                <c:pt idx="24">
                  <c:v>84.003873681315227</c:v>
                </c:pt>
                <c:pt idx="25">
                  <c:v>83.797391950459669</c:v>
                </c:pt>
                <c:pt idx="26">
                  <c:v>83.581359723264811</c:v>
                </c:pt>
                <c:pt idx="27">
                  <c:v>83.351511111365795</c:v>
                </c:pt>
                <c:pt idx="28">
                  <c:v>83.113512742590572</c:v>
                </c:pt>
                <c:pt idx="29">
                  <c:v>82.865963877476048</c:v>
                </c:pt>
                <c:pt idx="30">
                  <c:v>82.605681017242475</c:v>
                </c:pt>
                <c:pt idx="31">
                  <c:v>82.339222169376143</c:v>
                </c:pt>
                <c:pt idx="32">
                  <c:v>82.083969237214589</c:v>
                </c:pt>
                <c:pt idx="33">
                  <c:v>81.81852910895779</c:v>
                </c:pt>
                <c:pt idx="34">
                  <c:v>81.538062866460507</c:v>
                </c:pt>
                <c:pt idx="35">
                  <c:v>81.242634179698314</c:v>
                </c:pt>
                <c:pt idx="36">
                  <c:v>80.947269162911724</c:v>
                </c:pt>
                <c:pt idx="37">
                  <c:v>80.634458572812022</c:v>
                </c:pt>
                <c:pt idx="38">
                  <c:v>80.309232337471244</c:v>
                </c:pt>
                <c:pt idx="39">
                  <c:v>79.97209981669414</c:v>
                </c:pt>
                <c:pt idx="40">
                  <c:v>79.633757566380723</c:v>
                </c:pt>
                <c:pt idx="41">
                  <c:v>79.284527750240514</c:v>
                </c:pt>
                <c:pt idx="42">
                  <c:v>78.9339608646128</c:v>
                </c:pt>
                <c:pt idx="43">
                  <c:v>78.600648542371403</c:v>
                </c:pt>
                <c:pt idx="44">
                  <c:v>78.244415028915711</c:v>
                </c:pt>
                <c:pt idx="45">
                  <c:v>77.86506931431893</c:v>
                </c:pt>
                <c:pt idx="46">
                  <c:v>77.476746133163203</c:v>
                </c:pt>
                <c:pt idx="47">
                  <c:v>77.102239336711662</c:v>
                </c:pt>
                <c:pt idx="48">
                  <c:v>76.753709890303</c:v>
                </c:pt>
                <c:pt idx="49">
                  <c:v>76.424790796377678</c:v>
                </c:pt>
                <c:pt idx="50">
                  <c:v>76.061999275435682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'\\failid\SA\Users\mihkels\Desktop\2014 - tööd\2014 - analüüsid ja ettekanded\Viljandimaa areng\[Joonised.xlsx]2'!$I$4</c:f>
              <c:strCache>
                <c:ptCount val="1"/>
                <c:pt idx="0">
                  <c:v>Viljandi maakonna prognoos</c:v>
                </c:pt>
              </c:strCache>
            </c:strRef>
          </c:tx>
          <c:marker>
            <c:symbol val="none"/>
          </c:marker>
          <c:cat>
            <c:strRef>
              <c:f>'[1]2'!$A$5:$A$55</c:f>
              <c:strCache>
                <c:ptCount val="5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</c:strCache>
            </c:strRef>
          </c:cat>
          <c:val>
            <c:numRef>
              <c:f>'[1]2'!$I$5:$I$55</c:f>
              <c:numCache>
                <c:formatCode>General</c:formatCode>
                <c:ptCount val="51"/>
                <c:pt idx="24">
                  <c:v>73.171106164120673</c:v>
                </c:pt>
                <c:pt idx="25">
                  <c:v>72.421892991479226</c:v>
                </c:pt>
                <c:pt idx="26">
                  <c:v>71.700314730943433</c:v>
                </c:pt>
                <c:pt idx="27">
                  <c:v>70.95724264988101</c:v>
                </c:pt>
                <c:pt idx="28">
                  <c:v>70.206494204344821</c:v>
                </c:pt>
                <c:pt idx="29">
                  <c:v>69.458816304598145</c:v>
                </c:pt>
                <c:pt idx="30">
                  <c:v>68.697320948798648</c:v>
                </c:pt>
                <c:pt idx="31">
                  <c:v>67.946572503262459</c:v>
                </c:pt>
                <c:pt idx="32">
                  <c:v>67.205035695094807</c:v>
                </c:pt>
                <c:pt idx="33">
                  <c:v>66.46963997850618</c:v>
                </c:pt>
                <c:pt idx="34">
                  <c:v>65.737314807707065</c:v>
                </c:pt>
                <c:pt idx="35">
                  <c:v>64.99884854532894</c:v>
                </c:pt>
                <c:pt idx="36">
                  <c:v>64.257311737161288</c:v>
                </c:pt>
                <c:pt idx="37">
                  <c:v>63.511169110309361</c:v>
                </c:pt>
                <c:pt idx="38">
                  <c:v>62.757350118983645</c:v>
                </c:pt>
                <c:pt idx="39">
                  <c:v>62.021954402395032</c:v>
                </c:pt>
                <c:pt idx="40">
                  <c:v>61.257388500806023</c:v>
                </c:pt>
                <c:pt idx="41">
                  <c:v>60.498963690796039</c:v>
                </c:pt>
                <c:pt idx="42">
                  <c:v>59.777385430260232</c:v>
                </c:pt>
                <c:pt idx="43">
                  <c:v>59.025101711829272</c:v>
                </c:pt>
                <c:pt idx="44">
                  <c:v>58.282029630766871</c:v>
                </c:pt>
                <c:pt idx="45">
                  <c:v>57.545098641283488</c:v>
                </c:pt>
                <c:pt idx="46">
                  <c:v>56.837337836800494</c:v>
                </c:pt>
                <c:pt idx="47">
                  <c:v>56.081983572580029</c:v>
                </c:pt>
                <c:pt idx="48">
                  <c:v>55.337376218622857</c:v>
                </c:pt>
                <c:pt idx="49">
                  <c:v>54.608121593613269</c:v>
                </c:pt>
                <c:pt idx="50">
                  <c:v>53.788285867813002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767496"/>
        <c:axId val="385767888"/>
      </c:lineChart>
      <c:catAx>
        <c:axId val="385767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t-EE" sz="1400" dirty="0" smtClean="0"/>
                  <a:t>Prognoosis pole arvestatud rahvastikuarvestuse metoodika muutusega aastast 2016</a:t>
                </a:r>
                <a:endParaRPr lang="et-EE" sz="1400" dirty="0"/>
              </a:p>
            </c:rich>
          </c:tx>
          <c:layout>
            <c:manualLayout>
              <c:xMode val="edge"/>
              <c:yMode val="edge"/>
              <c:x val="6.9478141467939722E-2"/>
              <c:y val="0.930816647919010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crossAx val="385767888"/>
        <c:crosses val="autoZero"/>
        <c:auto val="1"/>
        <c:lblAlgn val="ctr"/>
        <c:lblOffset val="100"/>
        <c:noMultiLvlLbl val="0"/>
      </c:catAx>
      <c:valAx>
        <c:axId val="385767888"/>
        <c:scaling>
          <c:orientation val="minMax"/>
          <c:max val="100"/>
          <c:min val="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t-EE" sz="1400" b="0" dirty="0" smtClean="0"/>
                  <a:t>%</a:t>
                </a:r>
                <a:endParaRPr lang="et-EE" sz="1400" b="0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t-EE"/>
          </a:p>
        </c:txPr>
        <c:crossAx val="385767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6.7311827956989517E-3"/>
          <c:y val="0.82721783032934848"/>
          <c:w val="0.98036559139784718"/>
          <c:h val="5.6942161299605006E-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800" b="1"/>
              <a:t>%</a:t>
            </a:r>
          </a:p>
        </c:rich>
      </c:tx>
      <c:layout>
        <c:manualLayout>
          <c:xMode val="edge"/>
          <c:yMode val="edge"/>
          <c:x val="2.0150550086855817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9.7207026886549433E-2"/>
          <c:y val="3.7453703703703718E-2"/>
          <c:w val="0.8773152661070811"/>
          <c:h val="0.76589820726110391"/>
        </c:manualLayout>
      </c:layout>
      <c:lineChart>
        <c:grouping val="standard"/>
        <c:varyColors val="0"/>
        <c:ser>
          <c:idx val="0"/>
          <c:order val="0"/>
          <c:tx>
            <c:strRef>
              <c:f>'2'!$B$9</c:f>
              <c:strCache>
                <c:ptCount val="1"/>
                <c:pt idx="0">
                  <c:v>Eesti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'2'!$C$9:$W$9</c:f>
              <c:numCache>
                <c:formatCode>General</c:formatCode>
                <c:ptCount val="21"/>
                <c:pt idx="0">
                  <c:v>65.2</c:v>
                </c:pt>
                <c:pt idx="1">
                  <c:v>64.5</c:v>
                </c:pt>
                <c:pt idx="2">
                  <c:v>61.6</c:v>
                </c:pt>
                <c:pt idx="3">
                  <c:v>60.3</c:v>
                </c:pt>
                <c:pt idx="4">
                  <c:v>61</c:v>
                </c:pt>
                <c:pt idx="5">
                  <c:v>60.9</c:v>
                </c:pt>
                <c:pt idx="6">
                  <c:v>62.5</c:v>
                </c:pt>
                <c:pt idx="7">
                  <c:v>62.4</c:v>
                </c:pt>
                <c:pt idx="8">
                  <c:v>64.2</c:v>
                </c:pt>
                <c:pt idx="9">
                  <c:v>68.099999999999994</c:v>
                </c:pt>
                <c:pt idx="10">
                  <c:v>69.400000000000006</c:v>
                </c:pt>
                <c:pt idx="11">
                  <c:v>69.8</c:v>
                </c:pt>
                <c:pt idx="12">
                  <c:v>63.5</c:v>
                </c:pt>
                <c:pt idx="13">
                  <c:v>61</c:v>
                </c:pt>
                <c:pt idx="14">
                  <c:v>65.099999999999994</c:v>
                </c:pt>
                <c:pt idx="15">
                  <c:v>66.8</c:v>
                </c:pt>
                <c:pt idx="16">
                  <c:v>68.2</c:v>
                </c:pt>
                <c:pt idx="17">
                  <c:v>69.2</c:v>
                </c:pt>
                <c:pt idx="18">
                  <c:v>71.5</c:v>
                </c:pt>
                <c:pt idx="19">
                  <c:v>71.7</c:v>
                </c:pt>
                <c:pt idx="20">
                  <c:v>73.8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'2'!$B$10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'2'!$C$10:$W$10</c:f>
              <c:numCache>
                <c:formatCode>General</c:formatCode>
                <c:ptCount val="21"/>
                <c:pt idx="0">
                  <c:v>61.3</c:v>
                </c:pt>
                <c:pt idx="1">
                  <c:v>62.6</c:v>
                </c:pt>
                <c:pt idx="2">
                  <c:v>60.1</c:v>
                </c:pt>
                <c:pt idx="3">
                  <c:v>63</c:v>
                </c:pt>
                <c:pt idx="4">
                  <c:v>61.7</c:v>
                </c:pt>
                <c:pt idx="5">
                  <c:v>60.4</c:v>
                </c:pt>
                <c:pt idx="6">
                  <c:v>61</c:v>
                </c:pt>
                <c:pt idx="7">
                  <c:v>62.1</c:v>
                </c:pt>
                <c:pt idx="8">
                  <c:v>63.3</c:v>
                </c:pt>
                <c:pt idx="9">
                  <c:v>66.099999999999994</c:v>
                </c:pt>
                <c:pt idx="10">
                  <c:v>66.099999999999994</c:v>
                </c:pt>
                <c:pt idx="11">
                  <c:v>67.3</c:v>
                </c:pt>
                <c:pt idx="12">
                  <c:v>59</c:v>
                </c:pt>
                <c:pt idx="13">
                  <c:v>62.9</c:v>
                </c:pt>
                <c:pt idx="14">
                  <c:v>65.7</c:v>
                </c:pt>
                <c:pt idx="15">
                  <c:v>65.900000000000006</c:v>
                </c:pt>
                <c:pt idx="16">
                  <c:v>62</c:v>
                </c:pt>
                <c:pt idx="17">
                  <c:v>66.599999999999994</c:v>
                </c:pt>
                <c:pt idx="18">
                  <c:v>66.400000000000006</c:v>
                </c:pt>
                <c:pt idx="19">
                  <c:v>65.3</c:v>
                </c:pt>
                <c:pt idx="20">
                  <c:v>69.900000000000006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'2'!$B$11</c:f>
              <c:strCache>
                <c:ptCount val="1"/>
                <c:pt idx="0">
                  <c:v>Maksimaalne eesmärk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'2'!$C$11:$W$11</c:f>
              <c:numCache>
                <c:formatCode>General</c:formatCode>
                <c:ptCount val="21"/>
                <c:pt idx="0">
                  <c:v>70</c:v>
                </c:pt>
                <c:pt idx="1">
                  <c:v>70</c:v>
                </c:pt>
                <c:pt idx="2">
                  <c:v>70</c:v>
                </c:pt>
                <c:pt idx="3">
                  <c:v>70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'2'!$B$12</c:f>
              <c:strCache>
                <c:ptCount val="1"/>
                <c:pt idx="0">
                  <c:v>Minimaalne eesmärk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'2'!$C$12:$W$12</c:f>
              <c:numCache>
                <c:formatCode>General</c:formatCode>
                <c:ptCount val="21"/>
                <c:pt idx="0">
                  <c:v>65</c:v>
                </c:pt>
                <c:pt idx="1">
                  <c:v>65</c:v>
                </c:pt>
                <c:pt idx="2">
                  <c:v>65</c:v>
                </c:pt>
                <c:pt idx="3">
                  <c:v>65</c:v>
                </c:pt>
                <c:pt idx="4">
                  <c:v>65</c:v>
                </c:pt>
                <c:pt idx="5">
                  <c:v>65</c:v>
                </c:pt>
                <c:pt idx="6">
                  <c:v>65</c:v>
                </c:pt>
                <c:pt idx="7">
                  <c:v>65</c:v>
                </c:pt>
                <c:pt idx="8">
                  <c:v>65</c:v>
                </c:pt>
                <c:pt idx="9">
                  <c:v>65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65</c:v>
                </c:pt>
                <c:pt idx="14">
                  <c:v>65</c:v>
                </c:pt>
                <c:pt idx="15">
                  <c:v>65</c:v>
                </c:pt>
                <c:pt idx="16">
                  <c:v>65</c:v>
                </c:pt>
                <c:pt idx="17">
                  <c:v>65</c:v>
                </c:pt>
                <c:pt idx="18">
                  <c:v>65</c:v>
                </c:pt>
                <c:pt idx="19">
                  <c:v>65</c:v>
                </c:pt>
                <c:pt idx="20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26400088"/>
        <c:axId val="426400480"/>
      </c:lineChart>
      <c:catAx>
        <c:axId val="426400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400480"/>
        <c:crosses val="autoZero"/>
        <c:auto val="1"/>
        <c:lblAlgn val="ctr"/>
        <c:lblOffset val="100"/>
        <c:noMultiLvlLbl val="0"/>
      </c:catAx>
      <c:valAx>
        <c:axId val="426400480"/>
        <c:scaling>
          <c:orientation val="minMax"/>
          <c:max val="74"/>
          <c:min val="5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400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3964107956825"/>
          <c:y val="4.2732366093179416E-2"/>
          <c:w val="0.80819469726668314"/>
          <c:h val="0.70966158050071781"/>
        </c:manualLayout>
      </c:layout>
      <c:lineChart>
        <c:grouping val="standard"/>
        <c:varyColors val="0"/>
        <c:ser>
          <c:idx val="0"/>
          <c:order val="0"/>
          <c:tx>
            <c:strRef>
              <c:f>'2'!$B$4</c:f>
              <c:strCache>
                <c:ptCount val="1"/>
                <c:pt idx="0">
                  <c:v>Arv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'2'!$C$4:$W$4</c:f>
              <c:numCache>
                <c:formatCode>General</c:formatCode>
                <c:ptCount val="21"/>
                <c:pt idx="0">
                  <c:v>23.1</c:v>
                </c:pt>
                <c:pt idx="1">
                  <c:v>23.5</c:v>
                </c:pt>
                <c:pt idx="2">
                  <c:v>22.2</c:v>
                </c:pt>
                <c:pt idx="3">
                  <c:v>24.5</c:v>
                </c:pt>
                <c:pt idx="4">
                  <c:v>23.9</c:v>
                </c:pt>
                <c:pt idx="5">
                  <c:v>23</c:v>
                </c:pt>
                <c:pt idx="6">
                  <c:v>23.3</c:v>
                </c:pt>
                <c:pt idx="7">
                  <c:v>22.7</c:v>
                </c:pt>
                <c:pt idx="8">
                  <c:v>22.7</c:v>
                </c:pt>
                <c:pt idx="9">
                  <c:v>24.1</c:v>
                </c:pt>
                <c:pt idx="10">
                  <c:v>23</c:v>
                </c:pt>
                <c:pt idx="11">
                  <c:v>23.5</c:v>
                </c:pt>
                <c:pt idx="12">
                  <c:v>20.6</c:v>
                </c:pt>
                <c:pt idx="13">
                  <c:v>20.8</c:v>
                </c:pt>
                <c:pt idx="14">
                  <c:v>21.4</c:v>
                </c:pt>
                <c:pt idx="15">
                  <c:v>21.1</c:v>
                </c:pt>
                <c:pt idx="16">
                  <c:v>19</c:v>
                </c:pt>
                <c:pt idx="17">
                  <c:v>19.8</c:v>
                </c:pt>
                <c:pt idx="18">
                  <c:v>19.600000000000001</c:v>
                </c:pt>
                <c:pt idx="19">
                  <c:v>19.8</c:v>
                </c:pt>
                <c:pt idx="20">
                  <c:v>20.8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01264"/>
        <c:axId val="426401656"/>
      </c:lineChart>
      <c:lineChart>
        <c:grouping val="standard"/>
        <c:varyColors val="0"/>
        <c:ser>
          <c:idx val="1"/>
          <c:order val="1"/>
          <c:tx>
            <c:strRef>
              <c:f>'2'!$B$5</c:f>
              <c:strCache>
                <c:ptCount val="1"/>
                <c:pt idx="0">
                  <c:v>Viljandimaa osatähtsus Eestis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'2'!$C$2:$W$2</c:f>
              <c:strCache>
                <c:ptCount val="21"/>
                <c:pt idx="0">
                  <c:v>1997</c:v>
                </c:pt>
                <c:pt idx="1">
                  <c:v>1998</c:v>
                </c:pt>
                <c:pt idx="2">
                  <c:v>1999</c:v>
                </c:pt>
                <c:pt idx="3">
                  <c:v>2000</c:v>
                </c:pt>
                <c:pt idx="4">
                  <c:v>2001</c:v>
                </c:pt>
                <c:pt idx="5">
                  <c:v>2002</c:v>
                </c:pt>
                <c:pt idx="6">
                  <c:v>2003</c:v>
                </c:pt>
                <c:pt idx="7">
                  <c:v>2004</c:v>
                </c:pt>
                <c:pt idx="8">
                  <c:v>2005</c:v>
                </c:pt>
                <c:pt idx="9">
                  <c:v>2006</c:v>
                </c:pt>
                <c:pt idx="10">
                  <c:v>2007</c:v>
                </c:pt>
                <c:pt idx="11">
                  <c:v>2008</c:v>
                </c:pt>
                <c:pt idx="12">
                  <c:v>2009</c:v>
                </c:pt>
                <c:pt idx="13">
                  <c:v>2010</c:v>
                </c:pt>
                <c:pt idx="14">
                  <c:v>2011</c:v>
                </c:pt>
                <c:pt idx="15">
                  <c:v>2012</c:v>
                </c:pt>
                <c:pt idx="16">
                  <c:v>2013</c:v>
                </c:pt>
                <c:pt idx="17">
                  <c:v>2014</c:v>
                </c:pt>
                <c:pt idx="18">
                  <c:v>2015</c:v>
                </c:pt>
                <c:pt idx="19">
                  <c:v>2016</c:v>
                </c:pt>
                <c:pt idx="20">
                  <c:v>2017</c:v>
                </c:pt>
              </c:strCache>
            </c:strRef>
          </c:cat>
          <c:val>
            <c:numRef>
              <c:f>'2'!$C$5:$W$5</c:f>
              <c:numCache>
                <c:formatCode>0.00</c:formatCode>
                <c:ptCount val="21"/>
                <c:pt idx="0">
                  <c:v>3.8238702201622248</c:v>
                </c:pt>
                <c:pt idx="1">
                  <c:v>3.962900505902192</c:v>
                </c:pt>
                <c:pt idx="2">
                  <c:v>3.9375665129478543</c:v>
                </c:pt>
                <c:pt idx="3">
                  <c:v>4.3103448275862073</c:v>
                </c:pt>
                <c:pt idx="4">
                  <c:v>4.1724860335195535</c:v>
                </c:pt>
                <c:pt idx="5">
                  <c:v>4.032258064516129</c:v>
                </c:pt>
                <c:pt idx="6">
                  <c:v>4.0027486686136404</c:v>
                </c:pt>
                <c:pt idx="7">
                  <c:v>3.9158185268242192</c:v>
                </c:pt>
                <c:pt idx="8">
                  <c:v>3.8234798719892193</c:v>
                </c:pt>
                <c:pt idx="9">
                  <c:v>3.8492253633604854</c:v>
                </c:pt>
                <c:pt idx="10">
                  <c:v>3.6375138383678638</c:v>
                </c:pt>
                <c:pt idx="11">
                  <c:v>3.7171781081936093</c:v>
                </c:pt>
                <c:pt idx="12">
                  <c:v>3.5919790758500438</c:v>
                </c:pt>
                <c:pt idx="13">
                  <c:v>3.7942356804086099</c:v>
                </c:pt>
                <c:pt idx="14">
                  <c:v>3.6801375752364569</c:v>
                </c:pt>
                <c:pt idx="15">
                  <c:v>3.570219966159053</c:v>
                </c:pt>
                <c:pt idx="16">
                  <c:v>3.1847133757961785</c:v>
                </c:pt>
                <c:pt idx="17">
                  <c:v>3.3027522935779818</c:v>
                </c:pt>
                <c:pt idx="18">
                  <c:v>3.1968683738378729</c:v>
                </c:pt>
                <c:pt idx="19">
                  <c:v>3.2337089661930425</c:v>
                </c:pt>
                <c:pt idx="20">
                  <c:v>3.3248081841432229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402440"/>
        <c:axId val="426402048"/>
      </c:lineChart>
      <c:catAx>
        <c:axId val="42640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401656"/>
        <c:crosses val="autoZero"/>
        <c:auto val="1"/>
        <c:lblAlgn val="ctr"/>
        <c:lblOffset val="100"/>
        <c:noMultiLvlLbl val="0"/>
      </c:catAx>
      <c:valAx>
        <c:axId val="426401656"/>
        <c:scaling>
          <c:orientation val="minMax"/>
          <c:min val="18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Arv, tuhat</a:t>
                </a:r>
              </a:p>
            </c:rich>
          </c:tx>
          <c:layout>
            <c:manualLayout>
              <c:xMode val="edge"/>
              <c:yMode val="edge"/>
              <c:x val="5.9255819691352764E-3"/>
              <c:y val="0.3243447220505205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401264"/>
        <c:crosses val="autoZero"/>
        <c:crossBetween val="between"/>
      </c:valAx>
      <c:valAx>
        <c:axId val="426402048"/>
        <c:scaling>
          <c:orientation val="minMax"/>
          <c:min val="3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O</a:t>
                </a:r>
                <a:r>
                  <a:rPr lang="et-EE" sz="1800" b="1" dirty="0" err="1" smtClean="0"/>
                  <a:t>satähtsu</a:t>
                </a:r>
                <a:r>
                  <a:rPr lang="en-US" sz="1800" b="1" dirty="0" smtClean="0"/>
                  <a:t>s</a:t>
                </a:r>
                <a:r>
                  <a:rPr lang="en-US" sz="1800" b="1" dirty="0"/>
                  <a:t>, %</a:t>
                </a:r>
              </a:p>
            </c:rich>
          </c:tx>
          <c:layout>
            <c:manualLayout>
              <c:xMode val="edge"/>
              <c:yMode val="edge"/>
              <c:x val="0.9640573794165066"/>
              <c:y val="0.280957398962044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402440"/>
        <c:crosses val="max"/>
        <c:crossBetween val="between"/>
      </c:valAx>
      <c:catAx>
        <c:axId val="426402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640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t-EE" dirty="0" smtClean="0"/>
              <a:t>Viljandi maakonna põhikoolide õpilaste elukoha keskmine kaugus koolist</a:t>
            </a:r>
            <a:r>
              <a:rPr lang="en-US" dirty="0" smtClean="0"/>
              <a:t>, </a:t>
            </a:r>
            <a:r>
              <a:rPr lang="et-EE" dirty="0" smtClean="0"/>
              <a:t>2016 (</a:t>
            </a:r>
            <a:r>
              <a:rPr lang="en-US" dirty="0" smtClean="0"/>
              <a:t>km</a:t>
            </a:r>
            <a:r>
              <a:rPr lang="et-EE" dirty="0" smtClean="0"/>
              <a:t>)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554766967714858"/>
          <c:y val="0.12517987384295498"/>
          <c:w val="0.70901098761611103"/>
          <c:h val="0.7632213735939179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Sheet3!$B$14</c:f>
              <c:strCache>
                <c:ptCount val="1"/>
                <c:pt idx="0">
                  <c:v>Keskkmine kaugus, km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cat>
            <c:strRef>
              <c:f>Sheet3!$A$15:$A$40</c:f>
              <c:strCache>
                <c:ptCount val="26"/>
                <c:pt idx="0">
                  <c:v>Lahmuse Kool</c:v>
                </c:pt>
                <c:pt idx="1">
                  <c:v>Jaagu Lasteaed-Põhikool</c:v>
                </c:pt>
                <c:pt idx="2">
                  <c:v>Ämmuste Kool</c:v>
                </c:pt>
                <c:pt idx="3">
                  <c:v>Viljandi Kaare Kool</c:v>
                </c:pt>
                <c:pt idx="4">
                  <c:v>Olustvere Põhikool</c:v>
                </c:pt>
                <c:pt idx="5">
                  <c:v>Tarvastu Gümnaasium</c:v>
                </c:pt>
                <c:pt idx="6">
                  <c:v>Kalmetu Põhikool</c:v>
                </c:pt>
                <c:pt idx="7">
                  <c:v>Halliste Põhikool</c:v>
                </c:pt>
                <c:pt idx="8">
                  <c:v>Paistu Kool</c:v>
                </c:pt>
                <c:pt idx="9">
                  <c:v>Võhma Gümnaasium</c:v>
                </c:pt>
                <c:pt idx="10">
                  <c:v>Mõisaküla Kool</c:v>
                </c:pt>
                <c:pt idx="11">
                  <c:v>Holstre Kool</c:v>
                </c:pt>
                <c:pt idx="12">
                  <c:v>Kõpu Põhikool</c:v>
                </c:pt>
                <c:pt idx="13">
                  <c:v>Suure-Jaani</c:v>
                </c:pt>
                <c:pt idx="14">
                  <c:v>A. Kitzbergi nimeline Gümnaasium</c:v>
                </c:pt>
                <c:pt idx="15">
                  <c:v>Leie Põhikool</c:v>
                </c:pt>
                <c:pt idx="16">
                  <c:v>Saarepeedi Kool</c:v>
                </c:pt>
                <c:pt idx="17">
                  <c:v>Heimtali Põhikool</c:v>
                </c:pt>
                <c:pt idx="18">
                  <c:v>Viljandi Vaba Waldorfkool</c:v>
                </c:pt>
                <c:pt idx="19">
                  <c:v>Abja Gümnaasium</c:v>
                </c:pt>
                <c:pt idx="20">
                  <c:v>Kirivere Põhikool</c:v>
                </c:pt>
                <c:pt idx="21">
                  <c:v>Viljandi Jakobsoni kool</c:v>
                </c:pt>
                <c:pt idx="22">
                  <c:v>Viljandi Paalalinna Kool</c:v>
                </c:pt>
                <c:pt idx="23">
                  <c:v>Viljandi Kesklinna Kool</c:v>
                </c:pt>
                <c:pt idx="24">
                  <c:v>Viiratsi Kool</c:v>
                </c:pt>
                <c:pt idx="25">
                  <c:v>Kolga-Jaani Põhikool</c:v>
                </c:pt>
              </c:strCache>
            </c:strRef>
          </c:cat>
          <c:val>
            <c:numRef>
              <c:f>Sheet3!$B$15:$B$40</c:f>
              <c:numCache>
                <c:formatCode>General</c:formatCode>
                <c:ptCount val="26"/>
                <c:pt idx="0">
                  <c:v>32.20536455923213</c:v>
                </c:pt>
                <c:pt idx="1">
                  <c:v>28.783206576750004</c:v>
                </c:pt>
                <c:pt idx="2">
                  <c:v>27.51091247794545</c:v>
                </c:pt>
                <c:pt idx="3">
                  <c:v>13.100033583365594</c:v>
                </c:pt>
                <c:pt idx="4">
                  <c:v>10.465454115802627</c:v>
                </c:pt>
                <c:pt idx="5">
                  <c:v>8.1639412240656579</c:v>
                </c:pt>
                <c:pt idx="6">
                  <c:v>8.1435522113592231</c:v>
                </c:pt>
                <c:pt idx="7">
                  <c:v>7.7175322659655121</c:v>
                </c:pt>
                <c:pt idx="8">
                  <c:v>7.3709630277014968</c:v>
                </c:pt>
                <c:pt idx="9">
                  <c:v>6.5269604762318858</c:v>
                </c:pt>
                <c:pt idx="10">
                  <c:v>5.9150232691063831</c:v>
                </c:pt>
                <c:pt idx="11">
                  <c:v>5.8640489200816326</c:v>
                </c:pt>
                <c:pt idx="12">
                  <c:v>5.704211025936508</c:v>
                </c:pt>
                <c:pt idx="13">
                  <c:v>5.6908932660860252</c:v>
                </c:pt>
                <c:pt idx="14">
                  <c:v>4.8582276764241223</c:v>
                </c:pt>
                <c:pt idx="15">
                  <c:v>4.7816540875135134</c:v>
                </c:pt>
                <c:pt idx="16">
                  <c:v>4.5351855470769245</c:v>
                </c:pt>
                <c:pt idx="17">
                  <c:v>4.3963656521333343</c:v>
                </c:pt>
                <c:pt idx="18">
                  <c:v>4.0747905142903225</c:v>
                </c:pt>
                <c:pt idx="19">
                  <c:v>4.0585132644610393</c:v>
                </c:pt>
                <c:pt idx="20">
                  <c:v>3.5979199270641034</c:v>
                </c:pt>
                <c:pt idx="21">
                  <c:v>3.5309651150288168</c:v>
                </c:pt>
                <c:pt idx="22">
                  <c:v>3.5238244695010565</c:v>
                </c:pt>
                <c:pt idx="23">
                  <c:v>2.9305573448349804</c:v>
                </c:pt>
                <c:pt idx="24">
                  <c:v>2.656793958808219</c:v>
                </c:pt>
                <c:pt idx="25">
                  <c:v>1.784786905885714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309452136"/>
        <c:axId val="309452528"/>
      </c:barChart>
      <c:catAx>
        <c:axId val="3094521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09452528"/>
        <c:crosses val="autoZero"/>
        <c:auto val="1"/>
        <c:lblAlgn val="ctr"/>
        <c:lblOffset val="100"/>
        <c:noMultiLvlLbl val="0"/>
      </c:catAx>
      <c:valAx>
        <c:axId val="30945252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km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94521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/>
              <a:t>Arv</a:t>
            </a:r>
          </a:p>
        </c:rich>
      </c:tx>
      <c:layout>
        <c:manualLayout>
          <c:xMode val="edge"/>
          <c:yMode val="edge"/>
          <c:x val="2.0674277719065819E-2"/>
          <c:y val="2.18340611353711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5.6765424242288441E-2"/>
          <c:y val="0.10220889055534726"/>
          <c:w val="0.91683721805690621"/>
          <c:h val="0.73272340957380322"/>
        </c:manualLayout>
      </c:layout>
      <c:areaChart>
        <c:grouping val="stacked"/>
        <c:varyColors val="0"/>
        <c:ser>
          <c:idx val="0"/>
          <c:order val="0"/>
          <c:tx>
            <c:strRef>
              <c:f>'21'!$A$5</c:f>
              <c:strCache>
                <c:ptCount val="1"/>
                <c:pt idx="0">
                  <c:v>Päevaõpe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'21'!$B$4:$N$4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'21'!$B$5:$N$5</c:f>
              <c:numCache>
                <c:formatCode>General</c:formatCode>
                <c:ptCount val="13"/>
                <c:pt idx="0">
                  <c:v>399</c:v>
                </c:pt>
                <c:pt idx="1">
                  <c:v>422</c:v>
                </c:pt>
                <c:pt idx="2">
                  <c:v>464</c:v>
                </c:pt>
                <c:pt idx="3">
                  <c:v>491</c:v>
                </c:pt>
                <c:pt idx="4">
                  <c:v>514</c:v>
                </c:pt>
                <c:pt idx="5">
                  <c:v>575</c:v>
                </c:pt>
                <c:pt idx="6">
                  <c:v>601</c:v>
                </c:pt>
                <c:pt idx="7">
                  <c:v>620</c:v>
                </c:pt>
                <c:pt idx="8">
                  <c:v>551</c:v>
                </c:pt>
                <c:pt idx="9">
                  <c:v>544</c:v>
                </c:pt>
                <c:pt idx="10">
                  <c:v>531</c:v>
                </c:pt>
                <c:pt idx="11">
                  <c:v>517</c:v>
                </c:pt>
                <c:pt idx="12">
                  <c:v>464</c:v>
                </c:pt>
              </c:numCache>
            </c:numRef>
          </c:val>
        </c:ser>
        <c:ser>
          <c:idx val="1"/>
          <c:order val="1"/>
          <c:tx>
            <c:strRef>
              <c:f>'21'!$A$6</c:f>
              <c:strCache>
                <c:ptCount val="1"/>
                <c:pt idx="0">
                  <c:v>Avatud ülikool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'21'!$B$4:$N$4</c:f>
              <c:strCach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strCache>
            </c:strRef>
          </c:cat>
          <c:val>
            <c:numRef>
              <c:f>'21'!$B$6:$N$6</c:f>
              <c:numCache>
                <c:formatCode>General</c:formatCode>
                <c:ptCount val="13"/>
                <c:pt idx="0">
                  <c:v>295</c:v>
                </c:pt>
                <c:pt idx="1">
                  <c:v>332</c:v>
                </c:pt>
                <c:pt idx="2">
                  <c:v>361</c:v>
                </c:pt>
                <c:pt idx="3">
                  <c:v>360</c:v>
                </c:pt>
                <c:pt idx="4">
                  <c:v>374</c:v>
                </c:pt>
                <c:pt idx="5">
                  <c:v>416</c:v>
                </c:pt>
                <c:pt idx="6">
                  <c:v>434</c:v>
                </c:pt>
                <c:pt idx="7">
                  <c:v>427</c:v>
                </c:pt>
                <c:pt idx="8">
                  <c:v>167</c:v>
                </c:pt>
                <c:pt idx="9">
                  <c:v>159</c:v>
                </c:pt>
                <c:pt idx="10">
                  <c:v>138</c:v>
                </c:pt>
                <c:pt idx="11">
                  <c:v>167</c:v>
                </c:pt>
                <c:pt idx="12">
                  <c:v>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6740240"/>
        <c:axId val="426740632"/>
      </c:areaChart>
      <c:catAx>
        <c:axId val="42674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740632"/>
        <c:crosses val="autoZero"/>
        <c:auto val="1"/>
        <c:lblAlgn val="ctr"/>
        <c:lblOffset val="100"/>
        <c:noMultiLvlLbl val="0"/>
      </c:catAx>
      <c:valAx>
        <c:axId val="42674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7402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Arv</a:t>
            </a:r>
          </a:p>
        </c:rich>
      </c:tx>
      <c:layout>
        <c:manualLayout>
          <c:xMode val="edge"/>
          <c:yMode val="edge"/>
          <c:x val="7.9796001595418102E-3"/>
          <c:y val="2.55792078563547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5.6626855905959964E-2"/>
          <c:y val="0.11263246994183229"/>
          <c:w val="0.87937007650468024"/>
          <c:h val="0.73608898121130029"/>
        </c:manualLayout>
      </c:layout>
      <c:lineChart>
        <c:grouping val="standard"/>
        <c:varyColors val="0"/>
        <c:ser>
          <c:idx val="0"/>
          <c:order val="0"/>
          <c:tx>
            <c:strRef>
              <c:f>'36'!$B$4</c:f>
              <c:strCache>
                <c:ptCount val="1"/>
                <c:pt idx="0">
                  <c:v>Arv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'36'!$A$5:$A$14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'36'!$B$5:$B$14</c:f>
              <c:numCache>
                <c:formatCode>General</c:formatCode>
                <c:ptCount val="10"/>
                <c:pt idx="0">
                  <c:v>1115</c:v>
                </c:pt>
                <c:pt idx="1">
                  <c:v>1303</c:v>
                </c:pt>
                <c:pt idx="2">
                  <c:v>1403</c:v>
                </c:pt>
                <c:pt idx="3">
                  <c:v>1428</c:v>
                </c:pt>
                <c:pt idx="4">
                  <c:v>1464</c:v>
                </c:pt>
                <c:pt idx="5">
                  <c:v>1482</c:v>
                </c:pt>
                <c:pt idx="6">
                  <c:v>1524</c:v>
                </c:pt>
                <c:pt idx="7">
                  <c:v>1502</c:v>
                </c:pt>
                <c:pt idx="8">
                  <c:v>1502</c:v>
                </c:pt>
                <c:pt idx="9">
                  <c:v>1532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6741416"/>
        <c:axId val="426741808"/>
      </c:lineChart>
      <c:lineChart>
        <c:grouping val="standard"/>
        <c:varyColors val="0"/>
        <c:ser>
          <c:idx val="1"/>
          <c:order val="1"/>
          <c:tx>
            <c:strRef>
              <c:f>'36'!$C$4</c:f>
              <c:strCache>
                <c:ptCount val="1"/>
                <c:pt idx="0">
                  <c:v>Osatähtsus Eestis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'36'!$A$5:$A$14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'36'!$C$5:$C$14</c:f>
              <c:numCache>
                <c:formatCode>#\ ##0.0</c:formatCode>
                <c:ptCount val="10"/>
                <c:pt idx="0">
                  <c:v>6.1803669419655236</c:v>
                </c:pt>
                <c:pt idx="1">
                  <c:v>7.0341179011012738</c:v>
                </c:pt>
                <c:pt idx="2">
                  <c:v>7.0619620476166505</c:v>
                </c:pt>
                <c:pt idx="3">
                  <c:v>7.0921281350881547</c:v>
                </c:pt>
                <c:pt idx="4">
                  <c:v>7.0567820302708961</c:v>
                </c:pt>
                <c:pt idx="5">
                  <c:v>7.1154215479162657</c:v>
                </c:pt>
                <c:pt idx="6" formatCode="0.0">
                  <c:v>7.097615499254843</c:v>
                </c:pt>
                <c:pt idx="7" formatCode="0.0">
                  <c:v>6.8111735896970798</c:v>
                </c:pt>
                <c:pt idx="8" formatCode="0.0">
                  <c:v>6.5618173875054611</c:v>
                </c:pt>
                <c:pt idx="9" formatCode="0.0">
                  <c:v>6.6617384876288206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326256"/>
        <c:axId val="424326648"/>
      </c:lineChart>
      <c:catAx>
        <c:axId val="426741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/>
                  <a:t>Osatähtsus Eestis, </a:t>
                </a:r>
                <a:r>
                  <a:rPr lang="en-US"/>
                  <a:t>%</a:t>
                </a:r>
              </a:p>
            </c:rich>
          </c:tx>
          <c:layout>
            <c:manualLayout>
              <c:xMode val="edge"/>
              <c:yMode val="edge"/>
              <c:x val="0.85366706614992338"/>
              <c:y val="2.983765565050675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741808"/>
        <c:crosses val="autoZero"/>
        <c:auto val="1"/>
        <c:lblAlgn val="ctr"/>
        <c:lblOffset val="100"/>
        <c:noMultiLvlLbl val="0"/>
      </c:catAx>
      <c:valAx>
        <c:axId val="426741808"/>
        <c:scaling>
          <c:orientation val="minMax"/>
          <c:min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6741416"/>
        <c:crosses val="autoZero"/>
        <c:crossBetween val="between"/>
      </c:valAx>
      <c:valAx>
        <c:axId val="424326648"/>
        <c:scaling>
          <c:orientation val="minMax"/>
          <c:max val="7.2"/>
          <c:min val="5.4"/>
        </c:scaling>
        <c:delete val="0"/>
        <c:axPos val="r"/>
        <c:numFmt formatCode="#\ ##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4326256"/>
        <c:crosses val="max"/>
        <c:crossBetween val="between"/>
        <c:majorUnit val="0.60000000000000009"/>
      </c:valAx>
      <c:catAx>
        <c:axId val="42432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43266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t-E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Osatähtsus, %</a:t>
            </a:r>
          </a:p>
        </c:rich>
      </c:tx>
      <c:layout>
        <c:manualLayout>
          <c:xMode val="edge"/>
          <c:yMode val="edge"/>
          <c:x val="0.79299300087489077"/>
          <c:y val="1.38888888888888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'30'!$A$3</c:f>
              <c:strCache>
                <c:ptCount val="1"/>
                <c:pt idx="0">
                  <c:v>Majutatud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'30'!$B$2:$O$2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'30'!$B$3:$O$3</c:f>
              <c:numCache>
                <c:formatCode>#,##0</c:formatCode>
                <c:ptCount val="14"/>
                <c:pt idx="0">
                  <c:v>18018</c:v>
                </c:pt>
                <c:pt idx="1">
                  <c:v>27185</c:v>
                </c:pt>
                <c:pt idx="2">
                  <c:v>34151</c:v>
                </c:pt>
                <c:pt idx="3">
                  <c:v>39613</c:v>
                </c:pt>
                <c:pt idx="4">
                  <c:v>39362</c:v>
                </c:pt>
                <c:pt idx="5">
                  <c:v>30999</c:v>
                </c:pt>
                <c:pt idx="6">
                  <c:v>31712</c:v>
                </c:pt>
                <c:pt idx="7">
                  <c:v>39369</c:v>
                </c:pt>
                <c:pt idx="8">
                  <c:v>41356</c:v>
                </c:pt>
                <c:pt idx="9">
                  <c:v>44734</c:v>
                </c:pt>
                <c:pt idx="10">
                  <c:v>40524</c:v>
                </c:pt>
                <c:pt idx="11">
                  <c:v>44137</c:v>
                </c:pt>
                <c:pt idx="12">
                  <c:v>42258</c:v>
                </c:pt>
                <c:pt idx="13">
                  <c:v>46628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354888"/>
        <c:axId val="423439192"/>
      </c:lineChart>
      <c:lineChart>
        <c:grouping val="standard"/>
        <c:varyColors val="0"/>
        <c:ser>
          <c:idx val="1"/>
          <c:order val="1"/>
          <c:tx>
            <c:strRef>
              <c:f>'30'!$A$4</c:f>
              <c:strCache>
                <c:ptCount val="1"/>
                <c:pt idx="0">
                  <c:v>Viljandimaal majutatute osatähtsus Eestis majutatutes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'30'!$B$2:$O$2</c:f>
              <c:numCache>
                <c:formatCode>General</c:formatCode>
                <c:ptCount val="14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</c:numCache>
            </c:numRef>
          </c:cat>
          <c:val>
            <c:numRef>
              <c:f>'30'!$B$4:$O$4</c:f>
              <c:numCache>
                <c:formatCode>0.0</c:formatCode>
                <c:ptCount val="14"/>
                <c:pt idx="0">
                  <c:v>0.93739952531727899</c:v>
                </c:pt>
                <c:pt idx="1">
                  <c:v>1.3116464166022543</c:v>
                </c:pt>
                <c:pt idx="2">
                  <c:v>1.5117169015624452</c:v>
                </c:pt>
                <c:pt idx="3">
                  <c:v>1.690663939729685</c:v>
                </c:pt>
                <c:pt idx="4">
                  <c:v>1.6554855570850635</c:v>
                </c:pt>
                <c:pt idx="5">
                  <c:v>1.4437391628744003</c:v>
                </c:pt>
                <c:pt idx="6">
                  <c:v>1.3203634163737221</c:v>
                </c:pt>
                <c:pt idx="7">
                  <c:v>1.4442373393075481</c:v>
                </c:pt>
                <c:pt idx="8">
                  <c:v>1.4562510233653003</c:v>
                </c:pt>
                <c:pt idx="9">
                  <c:v>1.5</c:v>
                </c:pt>
                <c:pt idx="10">
                  <c:v>1.3</c:v>
                </c:pt>
                <c:pt idx="11">
                  <c:v>1.4</c:v>
                </c:pt>
                <c:pt idx="12">
                  <c:v>1.3</c:v>
                </c:pt>
                <c:pt idx="13">
                  <c:v>1.3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9613312"/>
        <c:axId val="429612920"/>
      </c:lineChart>
      <c:catAx>
        <c:axId val="422354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Arv</a:t>
                </a:r>
              </a:p>
            </c:rich>
          </c:tx>
          <c:layout>
            <c:manualLayout>
              <c:xMode val="edge"/>
              <c:yMode val="edge"/>
              <c:x val="5.1181102362204932E-3"/>
              <c:y val="2.277704870224552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3439192"/>
        <c:crosses val="autoZero"/>
        <c:auto val="1"/>
        <c:lblAlgn val="ctr"/>
        <c:lblOffset val="100"/>
        <c:noMultiLvlLbl val="0"/>
      </c:catAx>
      <c:valAx>
        <c:axId val="423439192"/>
        <c:scaling>
          <c:orientation val="minMax"/>
          <c:max val="50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2354888"/>
        <c:crosses val="autoZero"/>
        <c:crossBetween val="between"/>
      </c:valAx>
      <c:valAx>
        <c:axId val="429612920"/>
        <c:scaling>
          <c:orientation val="minMax"/>
          <c:max val="2"/>
          <c:min val="0.60000000000000009"/>
        </c:scaling>
        <c:delete val="0"/>
        <c:axPos val="r"/>
        <c:numFmt formatCode="0.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9613312"/>
        <c:crosses val="max"/>
        <c:crossBetween val="between"/>
      </c:valAx>
      <c:catAx>
        <c:axId val="429613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296129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t-EE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Sheet1!$B$67</c:f>
              <c:strCache>
                <c:ptCount val="1"/>
                <c:pt idx="0">
                  <c:v>Eesti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Sheet1!$A$68:$A$73</c:f>
              <c:strCache>
                <c:ptCount val="6"/>
                <c:pt idx="0">
                  <c:v>Elussündinud, 2012–2017</c:v>
                </c:pt>
                <c:pt idx="1">
                  <c:v>Rahvaarv, 1.01.2012–1.01.2018</c:v>
                </c:pt>
                <c:pt idx="2">
                  <c:v>Hõivatud (15–74-aastased), 2012–2017</c:v>
                </c:pt>
                <c:pt idx="3">
                  <c:v>SKP turuhindades, 2012–2016</c:v>
                </c:pt>
                <c:pt idx="4">
                  <c:v>Müügitulu (20 ja enama hõivatuga ettevõtetes), 2012–2016</c:v>
                </c:pt>
                <c:pt idx="5">
                  <c:v>Keskmine brutokuupalk, 2012–2017</c:v>
                </c:pt>
              </c:strCache>
            </c:strRef>
          </c:cat>
          <c:val>
            <c:numRef>
              <c:f>Sheet1!$B$68:$B$73</c:f>
              <c:numCache>
                <c:formatCode>0.0</c:formatCode>
                <c:ptCount val="6"/>
                <c:pt idx="0">
                  <c:v>-1.9</c:v>
                </c:pt>
                <c:pt idx="1">
                  <c:v>-0.5</c:v>
                </c:pt>
                <c:pt idx="2">
                  <c:v>7.1</c:v>
                </c:pt>
                <c:pt idx="3">
                  <c:v>17.600000000000001</c:v>
                </c:pt>
                <c:pt idx="4">
                  <c:v>11.9</c:v>
                </c:pt>
                <c:pt idx="5">
                  <c:v>37.700000000000003</c:v>
                </c:pt>
              </c:numCache>
            </c:numRef>
          </c:val>
        </c:ser>
        <c:ser>
          <c:idx val="1"/>
          <c:order val="1"/>
          <c:tx>
            <c:strRef>
              <c:f>Sheet1!$C$67</c:f>
              <c:strCache>
                <c:ptCount val="1"/>
                <c:pt idx="0">
                  <c:v>Viljandi maakond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Sheet1!$A$68:$A$73</c:f>
              <c:strCache>
                <c:ptCount val="6"/>
                <c:pt idx="0">
                  <c:v>Elussündinud, 2012–2017</c:v>
                </c:pt>
                <c:pt idx="1">
                  <c:v>Rahvaarv, 1.01.2012–1.01.2018</c:v>
                </c:pt>
                <c:pt idx="2">
                  <c:v>Hõivatud (15–74-aastased), 2012–2017</c:v>
                </c:pt>
                <c:pt idx="3">
                  <c:v>SKP turuhindades, 2012–2016</c:v>
                </c:pt>
                <c:pt idx="4">
                  <c:v>Müügitulu (20 ja enama hõivatuga ettevõtetes), 2012–2016</c:v>
                </c:pt>
                <c:pt idx="5">
                  <c:v>Keskmine brutokuupalk, 2012–2017</c:v>
                </c:pt>
              </c:strCache>
            </c:strRef>
          </c:cat>
          <c:val>
            <c:numRef>
              <c:f>Sheet1!$C$68:$C$73</c:f>
              <c:numCache>
                <c:formatCode>0.0</c:formatCode>
                <c:ptCount val="6"/>
                <c:pt idx="0">
                  <c:v>-14.9</c:v>
                </c:pt>
                <c:pt idx="1">
                  <c:v>-3.7</c:v>
                </c:pt>
                <c:pt idx="2">
                  <c:v>0.5</c:v>
                </c:pt>
                <c:pt idx="3">
                  <c:v>13.8</c:v>
                </c:pt>
                <c:pt idx="4">
                  <c:v>22.4</c:v>
                </c:pt>
                <c:pt idx="5">
                  <c:v>61.1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axId val="429614488"/>
        <c:axId val="429614880"/>
      </c:barChart>
      <c:catAx>
        <c:axId val="429614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9614880"/>
        <c:crosses val="autoZero"/>
        <c:auto val="1"/>
        <c:lblAlgn val="ctr"/>
        <c:lblOffset val="100"/>
        <c:noMultiLvlLbl val="0"/>
      </c:catAx>
      <c:valAx>
        <c:axId val="4296148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429614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t-EE" sz="1600" b="1"/>
              <a:t>%</a:t>
            </a:r>
          </a:p>
        </c:rich>
      </c:tx>
      <c:layout>
        <c:manualLayout>
          <c:xMode val="edge"/>
          <c:yMode val="edge"/>
          <c:x val="8.3193350831145887E-3"/>
          <c:y val="9.25925925925925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8.6428865847455766E-2"/>
          <c:y val="3.7986293379994172E-2"/>
          <c:w val="0.8830155541264777"/>
          <c:h val="0.72183044245085026"/>
        </c:manualLayout>
      </c:layout>
      <c:lineChart>
        <c:grouping val="standard"/>
        <c:varyColors val="0"/>
        <c:ser>
          <c:idx val="0"/>
          <c:order val="0"/>
          <c:tx>
            <c:strRef>
              <c:f>'2'!$B$36</c:f>
              <c:strCache>
                <c:ptCount val="1"/>
                <c:pt idx="0">
                  <c:v>Mulgi vald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'2'!$C$35:$I$35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'2'!$C$36:$I$36</c:f>
              <c:numCache>
                <c:formatCode>#\ ##0.0</c:formatCode>
                <c:ptCount val="7"/>
                <c:pt idx="0">
                  <c:v>100</c:v>
                </c:pt>
                <c:pt idx="1">
                  <c:v>98.603497781258156</c:v>
                </c:pt>
                <c:pt idx="2">
                  <c:v>97.468024014617598</c:v>
                </c:pt>
                <c:pt idx="3">
                  <c:v>96.032367528060561</c:v>
                </c:pt>
                <c:pt idx="4">
                  <c:v>101.29209083790134</c:v>
                </c:pt>
                <c:pt idx="5">
                  <c:v>99.530148786217694</c:v>
                </c:pt>
                <c:pt idx="6">
                  <c:v>97.963978073610022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'2'!$B$37</c:f>
              <c:strCache>
                <c:ptCount val="1"/>
                <c:pt idx="0">
                  <c:v>Põhja-Sakala vald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'2'!$C$35:$I$35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'2'!$C$37:$I$37</c:f>
              <c:numCache>
                <c:formatCode>#\ ##0.0</c:formatCode>
                <c:ptCount val="7"/>
                <c:pt idx="0">
                  <c:v>100</c:v>
                </c:pt>
                <c:pt idx="1">
                  <c:v>98.900047824007657</c:v>
                </c:pt>
                <c:pt idx="2">
                  <c:v>97.644667623146816</c:v>
                </c:pt>
                <c:pt idx="3">
                  <c:v>96.413199426111902</c:v>
                </c:pt>
                <c:pt idx="4">
                  <c:v>98.541367766618848</c:v>
                </c:pt>
                <c:pt idx="5">
                  <c:v>97.381635581061701</c:v>
                </c:pt>
                <c:pt idx="6">
                  <c:v>96.437111429937829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'2'!$B$38</c:f>
              <c:strCache>
                <c:ptCount val="1"/>
                <c:pt idx="0">
                  <c:v>Viljandi vald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'2'!$C$35:$I$35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'2'!$C$38:$I$38</c:f>
              <c:numCache>
                <c:formatCode>#\ ##0.0</c:formatCode>
                <c:ptCount val="7"/>
                <c:pt idx="0">
                  <c:v>100</c:v>
                </c:pt>
                <c:pt idx="1">
                  <c:v>98.24740167108213</c:v>
                </c:pt>
                <c:pt idx="2">
                  <c:v>96.725765912641805</c:v>
                </c:pt>
                <c:pt idx="3">
                  <c:v>95.367162556891515</c:v>
                </c:pt>
                <c:pt idx="4">
                  <c:v>95.0343047347327</c:v>
                </c:pt>
                <c:pt idx="5">
                  <c:v>93.784389647442438</c:v>
                </c:pt>
                <c:pt idx="6">
                  <c:v>92.962434617213503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'2'!$B$39</c:f>
              <c:strCache>
                <c:ptCount val="1"/>
                <c:pt idx="0">
                  <c:v>Viljandi linn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'2'!$C$35:$I$35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'2'!$C$39:$I$39</c:f>
              <c:numCache>
                <c:formatCode>#\ ##0.0</c:formatCode>
                <c:ptCount val="7"/>
                <c:pt idx="0">
                  <c:v>100</c:v>
                </c:pt>
                <c:pt idx="1">
                  <c:v>99.887999103992826</c:v>
                </c:pt>
                <c:pt idx="2">
                  <c:v>98.571988575908605</c:v>
                </c:pt>
                <c:pt idx="3">
                  <c:v>98.275186201489618</c:v>
                </c:pt>
                <c:pt idx="4">
                  <c:v>100.01680013440108</c:v>
                </c:pt>
                <c:pt idx="5">
                  <c:v>99.182393459147676</c:v>
                </c:pt>
                <c:pt idx="6">
                  <c:v>98.140785126281003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'2'!$B$40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'2'!$C$35:$I$35</c:f>
              <c:strCache>
                <c:ptCount val="7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</c:strCache>
            </c:strRef>
          </c:cat>
          <c:val>
            <c:numRef>
              <c:f>'2'!$C$40:$I$40</c:f>
              <c:numCache>
                <c:formatCode>#\ ##0.0</c:formatCode>
                <c:ptCount val="7"/>
                <c:pt idx="0">
                  <c:v>100</c:v>
                </c:pt>
                <c:pt idx="1">
                  <c:v>99.018599292239315</c:v>
                </c:pt>
                <c:pt idx="2">
                  <c:v>97.679203357748335</c:v>
                </c:pt>
                <c:pt idx="3">
                  <c:v>96.720434532137261</c:v>
                </c:pt>
                <c:pt idx="4">
                  <c:v>98.454859682330678</c:v>
                </c:pt>
                <c:pt idx="5">
                  <c:v>97.292403917373065</c:v>
                </c:pt>
                <c:pt idx="6">
                  <c:v>96.251337338490657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5768672"/>
        <c:axId val="385769064"/>
      </c:lineChart>
      <c:catAx>
        <c:axId val="38576867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t-EE" sz="1100" b="1" dirty="0" smtClean="0"/>
                  <a:t>Rahvaarvu kasv</a:t>
                </a:r>
                <a:r>
                  <a:rPr lang="et-EE" sz="1100" b="1" baseline="0" dirty="0" smtClean="0"/>
                  <a:t> </a:t>
                </a:r>
                <a:r>
                  <a:rPr lang="et-EE" sz="1100" b="1" dirty="0" smtClean="0"/>
                  <a:t>aastal 2016 on põhjustatud rahvastiku arvestuse metoodika muutusest</a:t>
                </a:r>
                <a:endParaRPr lang="et-EE" sz="1100" b="1" dirty="0"/>
              </a:p>
            </c:rich>
          </c:tx>
          <c:layout>
            <c:manualLayout>
              <c:xMode val="edge"/>
              <c:yMode val="edge"/>
              <c:x val="6.8425266982289887E-2"/>
              <c:y val="0.936968527197950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769064"/>
        <c:crosses val="autoZero"/>
        <c:auto val="1"/>
        <c:lblAlgn val="ctr"/>
        <c:lblOffset val="100"/>
        <c:noMultiLvlLbl val="0"/>
      </c:catAx>
      <c:valAx>
        <c:axId val="385769064"/>
        <c:scaling>
          <c:orientation val="minMax"/>
          <c:min val="9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76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834515259012122E-2"/>
          <c:y val="0.85040719890981531"/>
          <c:w val="0.85539702270641893"/>
          <c:h val="5.8908859617853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25323890854435"/>
          <c:y val="3.6601307189542485E-2"/>
          <c:w val="0.75862215667922328"/>
          <c:h val="0.85078853378621788"/>
        </c:manualLayout>
      </c:layout>
      <c:lineChart>
        <c:grouping val="standard"/>
        <c:varyColors val="0"/>
        <c:ser>
          <c:idx val="0"/>
          <c:order val="0"/>
          <c:tx>
            <c:strRef>
              <c:f>'1'!$A$40</c:f>
              <c:strCache>
                <c:ptCount val="1"/>
                <c:pt idx="0">
                  <c:v>VILJANDI MAAKOND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'1'!$B$39:$AD$39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'1'!$B$40:$AD$40</c:f>
              <c:numCache>
                <c:formatCode>#,##0</c:formatCode>
                <c:ptCount val="29"/>
                <c:pt idx="0">
                  <c:v>1080</c:v>
                </c:pt>
                <c:pt idx="1">
                  <c:v>1013</c:v>
                </c:pt>
                <c:pt idx="2">
                  <c:v>941</c:v>
                </c:pt>
                <c:pt idx="3">
                  <c:v>830</c:v>
                </c:pt>
                <c:pt idx="4">
                  <c:v>818</c:v>
                </c:pt>
                <c:pt idx="5">
                  <c:v>717</c:v>
                </c:pt>
                <c:pt idx="6">
                  <c:v>693</c:v>
                </c:pt>
                <c:pt idx="7">
                  <c:v>683</c:v>
                </c:pt>
                <c:pt idx="8">
                  <c:v>675</c:v>
                </c:pt>
                <c:pt idx="9">
                  <c:v>567</c:v>
                </c:pt>
                <c:pt idx="10">
                  <c:v>588</c:v>
                </c:pt>
                <c:pt idx="11">
                  <c:v>537</c:v>
                </c:pt>
                <c:pt idx="12">
                  <c:v>539</c:v>
                </c:pt>
                <c:pt idx="13">
                  <c:v>523</c:v>
                </c:pt>
                <c:pt idx="14">
                  <c:v>529</c:v>
                </c:pt>
                <c:pt idx="15">
                  <c:v>518</c:v>
                </c:pt>
                <c:pt idx="16">
                  <c:v>508</c:v>
                </c:pt>
                <c:pt idx="17">
                  <c:v>495</c:v>
                </c:pt>
                <c:pt idx="18">
                  <c:v>566</c:v>
                </c:pt>
                <c:pt idx="19">
                  <c:v>530</c:v>
                </c:pt>
                <c:pt idx="20">
                  <c:v>517</c:v>
                </c:pt>
                <c:pt idx="21">
                  <c:v>530</c:v>
                </c:pt>
                <c:pt idx="22">
                  <c:v>479</c:v>
                </c:pt>
                <c:pt idx="23">
                  <c:v>482</c:v>
                </c:pt>
                <c:pt idx="24">
                  <c:v>375</c:v>
                </c:pt>
                <c:pt idx="25">
                  <c:v>436</c:v>
                </c:pt>
                <c:pt idx="26">
                  <c:v>453</c:v>
                </c:pt>
                <c:pt idx="27">
                  <c:v>410</c:v>
                </c:pt>
                <c:pt idx="28">
                  <c:v>410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5770632"/>
        <c:axId val="309451744"/>
      </c:lineChart>
      <c:lineChart>
        <c:grouping val="standard"/>
        <c:varyColors val="0"/>
        <c:ser>
          <c:idx val="1"/>
          <c:order val="1"/>
          <c:tx>
            <c:strRef>
              <c:f>'1'!$A$41</c:f>
              <c:strCache>
                <c:ptCount val="1"/>
                <c:pt idx="0">
                  <c:v>Viljandi maakonna osatähtsus Eestis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'1'!$B$39:$AD$39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'1'!$B$41:$AD$41</c:f>
              <c:numCache>
                <c:formatCode>#,##0.00</c:formatCode>
                <c:ptCount val="29"/>
                <c:pt idx="0">
                  <c:v>4.4411547002220582</c:v>
                </c:pt>
                <c:pt idx="1">
                  <c:v>4.5417862266857965</c:v>
                </c:pt>
                <c:pt idx="2">
                  <c:v>4.8472672951115232</c:v>
                </c:pt>
                <c:pt idx="3">
                  <c:v>4.6013970506708057</c:v>
                </c:pt>
                <c:pt idx="4">
                  <c:v>5.3628794335540544</c:v>
                </c:pt>
                <c:pt idx="5">
                  <c:v>5.0578442437923243</c:v>
                </c:pt>
                <c:pt idx="6">
                  <c:v>5.1299133910726189</c:v>
                </c:pt>
                <c:pt idx="7">
                  <c:v>5.1578311433318227</c:v>
                </c:pt>
                <c:pt idx="8">
                  <c:v>5.3669396517452492</c:v>
                </c:pt>
                <c:pt idx="9">
                  <c:v>4.6601462973617158</c:v>
                </c:pt>
                <c:pt idx="10">
                  <c:v>4.732394366197183</c:v>
                </c:pt>
                <c:pt idx="11">
                  <c:v>4.10958904109589</c:v>
                </c:pt>
                <c:pt idx="12">
                  <c:v>4.2669411019632681</c:v>
                </c:pt>
                <c:pt idx="13">
                  <c:v>4.02276747942466</c:v>
                </c:pt>
                <c:pt idx="14">
                  <c:v>4.0579932494630251</c:v>
                </c:pt>
                <c:pt idx="15">
                  <c:v>3.7021154945683246</c:v>
                </c:pt>
                <c:pt idx="16">
                  <c:v>3.5400696864111501</c:v>
                </c:pt>
                <c:pt idx="17">
                  <c:v>3.3272837265577739</c:v>
                </c:pt>
                <c:pt idx="18">
                  <c:v>3.587955625990491</c:v>
                </c:pt>
                <c:pt idx="19">
                  <c:v>3.3067132518093336</c:v>
                </c:pt>
                <c:pt idx="20">
                  <c:v>3.2798325191905091</c:v>
                </c:pt>
                <c:pt idx="21">
                  <c:v>3.3491311216429698</c:v>
                </c:pt>
                <c:pt idx="22">
                  <c:v>3.2631650657401727</c:v>
                </c:pt>
                <c:pt idx="23">
                  <c:v>3.4291405805350026</c:v>
                </c:pt>
                <c:pt idx="24">
                  <c:v>2.7714137905550218</c:v>
                </c:pt>
                <c:pt idx="25">
                  <c:v>3.2174747251125382</c:v>
                </c:pt>
                <c:pt idx="26">
                  <c:v>3.2573524124541597</c:v>
                </c:pt>
                <c:pt idx="27">
                  <c:v>2.9175265067957019</c:v>
                </c:pt>
                <c:pt idx="28">
                  <c:v>2.9744631456761463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6808520"/>
        <c:axId val="386808128"/>
      </c:lineChart>
      <c:catAx>
        <c:axId val="38577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09451744"/>
        <c:crosses val="autoZero"/>
        <c:auto val="1"/>
        <c:lblAlgn val="ctr"/>
        <c:lblOffset val="100"/>
        <c:noMultiLvlLbl val="0"/>
      </c:catAx>
      <c:valAx>
        <c:axId val="30945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Elussündide arv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5770632"/>
        <c:crosses val="autoZero"/>
        <c:crossBetween val="between"/>
      </c:valAx>
      <c:valAx>
        <c:axId val="386808128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Viljandi maakonna osatähtsus Eestis, %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08520"/>
        <c:crosses val="max"/>
        <c:crossBetween val="between"/>
      </c:valAx>
      <c:catAx>
        <c:axId val="386808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86808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'1'!$A$8</c:f>
              <c:strCache>
                <c:ptCount val="1"/>
                <c:pt idx="0">
                  <c:v>Mulgi vald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'1'!$C$3:$AE$3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'1'!$C$8:$AE$8</c:f>
              <c:numCache>
                <c:formatCode>#,##0</c:formatCode>
                <c:ptCount val="29"/>
                <c:pt idx="0">
                  <c:v>191</c:v>
                </c:pt>
                <c:pt idx="1">
                  <c:v>183</c:v>
                </c:pt>
                <c:pt idx="2">
                  <c:v>174</c:v>
                </c:pt>
                <c:pt idx="3">
                  <c:v>145</c:v>
                </c:pt>
                <c:pt idx="4">
                  <c:v>163</c:v>
                </c:pt>
                <c:pt idx="5">
                  <c:v>128</c:v>
                </c:pt>
                <c:pt idx="6">
                  <c:v>120</c:v>
                </c:pt>
                <c:pt idx="7">
                  <c:v>118</c:v>
                </c:pt>
                <c:pt idx="8">
                  <c:v>128</c:v>
                </c:pt>
                <c:pt idx="9">
                  <c:v>109</c:v>
                </c:pt>
                <c:pt idx="10">
                  <c:v>104</c:v>
                </c:pt>
                <c:pt idx="11">
                  <c:v>98</c:v>
                </c:pt>
                <c:pt idx="12">
                  <c:v>102</c:v>
                </c:pt>
                <c:pt idx="13">
                  <c:v>88</c:v>
                </c:pt>
                <c:pt idx="14">
                  <c:v>91</c:v>
                </c:pt>
                <c:pt idx="15">
                  <c:v>77</c:v>
                </c:pt>
                <c:pt idx="16">
                  <c:v>85</c:v>
                </c:pt>
                <c:pt idx="17">
                  <c:v>90</c:v>
                </c:pt>
                <c:pt idx="18">
                  <c:v>82</c:v>
                </c:pt>
                <c:pt idx="19">
                  <c:v>94</c:v>
                </c:pt>
                <c:pt idx="20">
                  <c:v>77</c:v>
                </c:pt>
                <c:pt idx="21">
                  <c:v>81</c:v>
                </c:pt>
                <c:pt idx="22">
                  <c:v>70</c:v>
                </c:pt>
                <c:pt idx="23">
                  <c:v>68</c:v>
                </c:pt>
                <c:pt idx="24">
                  <c:v>54</c:v>
                </c:pt>
                <c:pt idx="25">
                  <c:v>57</c:v>
                </c:pt>
                <c:pt idx="26">
                  <c:v>69</c:v>
                </c:pt>
                <c:pt idx="27">
                  <c:v>55</c:v>
                </c:pt>
                <c:pt idx="28">
                  <c:v>71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'1'!$A$9</c:f>
              <c:strCache>
                <c:ptCount val="1"/>
                <c:pt idx="0">
                  <c:v>Põhja-Sakala vald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'1'!$C$3:$AE$3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'1'!$C$9:$AE$9</c:f>
              <c:numCache>
                <c:formatCode>#,##0</c:formatCode>
                <c:ptCount val="29"/>
                <c:pt idx="0">
                  <c:v>208</c:v>
                </c:pt>
                <c:pt idx="1">
                  <c:v>183</c:v>
                </c:pt>
                <c:pt idx="2">
                  <c:v>189</c:v>
                </c:pt>
                <c:pt idx="3">
                  <c:v>149</c:v>
                </c:pt>
                <c:pt idx="4">
                  <c:v>168</c:v>
                </c:pt>
                <c:pt idx="5">
                  <c:v>146</c:v>
                </c:pt>
                <c:pt idx="6">
                  <c:v>147</c:v>
                </c:pt>
                <c:pt idx="7">
                  <c:v>120</c:v>
                </c:pt>
                <c:pt idx="8">
                  <c:v>122</c:v>
                </c:pt>
                <c:pt idx="9">
                  <c:v>90</c:v>
                </c:pt>
                <c:pt idx="10">
                  <c:v>114</c:v>
                </c:pt>
                <c:pt idx="11">
                  <c:v>84</c:v>
                </c:pt>
                <c:pt idx="12">
                  <c:v>110</c:v>
                </c:pt>
                <c:pt idx="13">
                  <c:v>76</c:v>
                </c:pt>
                <c:pt idx="14">
                  <c:v>104</c:v>
                </c:pt>
                <c:pt idx="15">
                  <c:v>92</c:v>
                </c:pt>
                <c:pt idx="16">
                  <c:v>80</c:v>
                </c:pt>
                <c:pt idx="17">
                  <c:v>85</c:v>
                </c:pt>
                <c:pt idx="18">
                  <c:v>115</c:v>
                </c:pt>
                <c:pt idx="19">
                  <c:v>99</c:v>
                </c:pt>
                <c:pt idx="20">
                  <c:v>104</c:v>
                </c:pt>
                <c:pt idx="21">
                  <c:v>116</c:v>
                </c:pt>
                <c:pt idx="22">
                  <c:v>95</c:v>
                </c:pt>
                <c:pt idx="23">
                  <c:v>93</c:v>
                </c:pt>
                <c:pt idx="24">
                  <c:v>68</c:v>
                </c:pt>
                <c:pt idx="25">
                  <c:v>78</c:v>
                </c:pt>
                <c:pt idx="26">
                  <c:v>77</c:v>
                </c:pt>
                <c:pt idx="27">
                  <c:v>83</c:v>
                </c:pt>
                <c:pt idx="28">
                  <c:v>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'1'!$A$10</c:f>
              <c:strCache>
                <c:ptCount val="1"/>
                <c:pt idx="0">
                  <c:v>Viljandi vald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'1'!$C$3:$AE$3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'1'!$C$10:$AE$10</c:f>
              <c:numCache>
                <c:formatCode>#,##0</c:formatCode>
                <c:ptCount val="29"/>
                <c:pt idx="0">
                  <c:v>327</c:v>
                </c:pt>
                <c:pt idx="1">
                  <c:v>310</c:v>
                </c:pt>
                <c:pt idx="2">
                  <c:v>265</c:v>
                </c:pt>
                <c:pt idx="3">
                  <c:v>278</c:v>
                </c:pt>
                <c:pt idx="4">
                  <c:v>262</c:v>
                </c:pt>
                <c:pt idx="5">
                  <c:v>213</c:v>
                </c:pt>
                <c:pt idx="6">
                  <c:v>207</c:v>
                </c:pt>
                <c:pt idx="7">
                  <c:v>224</c:v>
                </c:pt>
                <c:pt idx="8">
                  <c:v>224</c:v>
                </c:pt>
                <c:pt idx="9">
                  <c:v>174</c:v>
                </c:pt>
                <c:pt idx="10">
                  <c:v>186</c:v>
                </c:pt>
                <c:pt idx="11">
                  <c:v>181</c:v>
                </c:pt>
                <c:pt idx="12">
                  <c:v>139</c:v>
                </c:pt>
                <c:pt idx="13">
                  <c:v>170</c:v>
                </c:pt>
                <c:pt idx="14">
                  <c:v>156</c:v>
                </c:pt>
                <c:pt idx="15">
                  <c:v>164</c:v>
                </c:pt>
                <c:pt idx="16">
                  <c:v>171</c:v>
                </c:pt>
                <c:pt idx="17">
                  <c:v>162</c:v>
                </c:pt>
                <c:pt idx="18">
                  <c:v>178</c:v>
                </c:pt>
                <c:pt idx="19">
                  <c:v>165</c:v>
                </c:pt>
                <c:pt idx="20">
                  <c:v>157</c:v>
                </c:pt>
                <c:pt idx="21">
                  <c:v>169</c:v>
                </c:pt>
                <c:pt idx="22">
                  <c:v>143</c:v>
                </c:pt>
                <c:pt idx="23">
                  <c:v>146</c:v>
                </c:pt>
                <c:pt idx="24">
                  <c:v>122</c:v>
                </c:pt>
                <c:pt idx="25">
                  <c:v>115</c:v>
                </c:pt>
                <c:pt idx="26">
                  <c:v>134</c:v>
                </c:pt>
                <c:pt idx="27">
                  <c:v>122</c:v>
                </c:pt>
                <c:pt idx="28">
                  <c:v>109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'1'!$A$11</c:f>
              <c:strCache>
                <c:ptCount val="1"/>
                <c:pt idx="0">
                  <c:v>Viljandi linn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'1'!$C$3:$AE$3</c:f>
              <c:strCache>
                <c:ptCount val="29"/>
                <c:pt idx="0">
                  <c:v>1989</c:v>
                </c:pt>
                <c:pt idx="1">
                  <c:v>1990</c:v>
                </c:pt>
                <c:pt idx="2">
                  <c:v>1991</c:v>
                </c:pt>
                <c:pt idx="3">
                  <c:v>1992</c:v>
                </c:pt>
                <c:pt idx="4">
                  <c:v>1993</c:v>
                </c:pt>
                <c:pt idx="5">
                  <c:v>1994</c:v>
                </c:pt>
                <c:pt idx="6">
                  <c:v>1995</c:v>
                </c:pt>
                <c:pt idx="7">
                  <c:v>1996</c:v>
                </c:pt>
                <c:pt idx="8">
                  <c:v>1997</c:v>
                </c:pt>
                <c:pt idx="9">
                  <c:v>1998</c:v>
                </c:pt>
                <c:pt idx="10">
                  <c:v>1999</c:v>
                </c:pt>
                <c:pt idx="11">
                  <c:v>2000</c:v>
                </c:pt>
                <c:pt idx="12">
                  <c:v>2001</c:v>
                </c:pt>
                <c:pt idx="13">
                  <c:v>2002</c:v>
                </c:pt>
                <c:pt idx="14">
                  <c:v>2003</c:v>
                </c:pt>
                <c:pt idx="15">
                  <c:v>2004</c:v>
                </c:pt>
                <c:pt idx="16">
                  <c:v>2005</c:v>
                </c:pt>
                <c:pt idx="17">
                  <c:v>2006</c:v>
                </c:pt>
                <c:pt idx="18">
                  <c:v>2007</c:v>
                </c:pt>
                <c:pt idx="19">
                  <c:v>2008</c:v>
                </c:pt>
                <c:pt idx="20">
                  <c:v>2009</c:v>
                </c:pt>
                <c:pt idx="21">
                  <c:v>2010</c:v>
                </c:pt>
                <c:pt idx="22">
                  <c:v>2011</c:v>
                </c:pt>
                <c:pt idx="23">
                  <c:v>2012</c:v>
                </c:pt>
                <c:pt idx="24">
                  <c:v>2013</c:v>
                </c:pt>
                <c:pt idx="25">
                  <c:v>2014</c:v>
                </c:pt>
                <c:pt idx="26">
                  <c:v>2015</c:v>
                </c:pt>
                <c:pt idx="27">
                  <c:v>2016</c:v>
                </c:pt>
                <c:pt idx="28">
                  <c:v>2017</c:v>
                </c:pt>
              </c:strCache>
            </c:strRef>
          </c:cat>
          <c:val>
            <c:numRef>
              <c:f>'1'!$C$11:$AE$11</c:f>
              <c:numCache>
                <c:formatCode>#,##0</c:formatCode>
                <c:ptCount val="29"/>
                <c:pt idx="0">
                  <c:v>354</c:v>
                </c:pt>
                <c:pt idx="1">
                  <c:v>337</c:v>
                </c:pt>
                <c:pt idx="2">
                  <c:v>313</c:v>
                </c:pt>
                <c:pt idx="3">
                  <c:v>258</c:v>
                </c:pt>
                <c:pt idx="4">
                  <c:v>225</c:v>
                </c:pt>
                <c:pt idx="5">
                  <c:v>230</c:v>
                </c:pt>
                <c:pt idx="6">
                  <c:v>219</c:v>
                </c:pt>
                <c:pt idx="7">
                  <c:v>221</c:v>
                </c:pt>
                <c:pt idx="8">
                  <c:v>201</c:v>
                </c:pt>
                <c:pt idx="9">
                  <c:v>194</c:v>
                </c:pt>
                <c:pt idx="10">
                  <c:v>184</c:v>
                </c:pt>
                <c:pt idx="11">
                  <c:v>174</c:v>
                </c:pt>
                <c:pt idx="12">
                  <c:v>188</c:v>
                </c:pt>
                <c:pt idx="13">
                  <c:v>189</c:v>
                </c:pt>
                <c:pt idx="14">
                  <c:v>178</c:v>
                </c:pt>
                <c:pt idx="15">
                  <c:v>185</c:v>
                </c:pt>
                <c:pt idx="16">
                  <c:v>172</c:v>
                </c:pt>
                <c:pt idx="17">
                  <c:v>158</c:v>
                </c:pt>
                <c:pt idx="18">
                  <c:v>191</c:v>
                </c:pt>
                <c:pt idx="19">
                  <c:v>172</c:v>
                </c:pt>
                <c:pt idx="20">
                  <c:v>179</c:v>
                </c:pt>
                <c:pt idx="21">
                  <c:v>164</c:v>
                </c:pt>
                <c:pt idx="22">
                  <c:v>171</c:v>
                </c:pt>
                <c:pt idx="23">
                  <c:v>175</c:v>
                </c:pt>
                <c:pt idx="24">
                  <c:v>131</c:v>
                </c:pt>
                <c:pt idx="25">
                  <c:v>186</c:v>
                </c:pt>
                <c:pt idx="26">
                  <c:v>173</c:v>
                </c:pt>
                <c:pt idx="27">
                  <c:v>150</c:v>
                </c:pt>
                <c:pt idx="28">
                  <c:v>146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6809304"/>
        <c:axId val="386809696"/>
      </c:lineChart>
      <c:catAx>
        <c:axId val="386809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09696"/>
        <c:crosses val="autoZero"/>
        <c:auto val="1"/>
        <c:lblAlgn val="ctr"/>
        <c:lblOffset val="100"/>
        <c:noMultiLvlLbl val="0"/>
      </c:catAx>
      <c:valAx>
        <c:axId val="386809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09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'1'!$A$24:$A$38</c:f>
              <c:strCache>
                <c:ptCount val="15"/>
                <c:pt idx="0">
                  <c:v>..Tallinnast</c:v>
                </c:pt>
                <c:pt idx="1">
                  <c:v>Harju maakond</c:v>
                </c:pt>
                <c:pt idx="2">
                  <c:v>Tartu maakond</c:v>
                </c:pt>
                <c:pt idx="3">
                  <c:v>Pärnu maakond</c:v>
                </c:pt>
                <c:pt idx="4">
                  <c:v>Saare maakond</c:v>
                </c:pt>
                <c:pt idx="5">
                  <c:v>Võru maakond</c:v>
                </c:pt>
                <c:pt idx="6">
                  <c:v>Hiiu maakond</c:v>
                </c:pt>
                <c:pt idx="7">
                  <c:v>Ida-Viru maakond</c:v>
                </c:pt>
                <c:pt idx="8">
                  <c:v>Lääne-Viru maakond</c:v>
                </c:pt>
                <c:pt idx="9">
                  <c:v>Rapla maakond</c:v>
                </c:pt>
                <c:pt idx="10">
                  <c:v>Põlva maakond</c:v>
                </c:pt>
                <c:pt idx="11">
                  <c:v>Järva maakond</c:v>
                </c:pt>
                <c:pt idx="12">
                  <c:v>Jõgeva maakond</c:v>
                </c:pt>
                <c:pt idx="13">
                  <c:v>Lääne maakond</c:v>
                </c:pt>
                <c:pt idx="14">
                  <c:v>Valga maakond</c:v>
                </c:pt>
              </c:strCache>
            </c:strRef>
          </c:cat>
          <c:val>
            <c:numRef>
              <c:f>'1'!$B$24:$B$38</c:f>
              <c:numCache>
                <c:formatCode>General</c:formatCode>
                <c:ptCount val="15"/>
                <c:pt idx="0">
                  <c:v>-195</c:v>
                </c:pt>
                <c:pt idx="1">
                  <c:v>-210</c:v>
                </c:pt>
                <c:pt idx="2">
                  <c:v>-125</c:v>
                </c:pt>
                <c:pt idx="3">
                  <c:v>-42</c:v>
                </c:pt>
                <c:pt idx="4">
                  <c:v>-18</c:v>
                </c:pt>
                <c:pt idx="5">
                  <c:v>-11</c:v>
                </c:pt>
                <c:pt idx="6">
                  <c:v>-5</c:v>
                </c:pt>
                <c:pt idx="7">
                  <c:v>-4</c:v>
                </c:pt>
                <c:pt idx="8">
                  <c:v>1</c:v>
                </c:pt>
                <c:pt idx="9">
                  <c:v>5</c:v>
                </c:pt>
                <c:pt idx="10">
                  <c:v>8</c:v>
                </c:pt>
                <c:pt idx="11">
                  <c:v>11</c:v>
                </c:pt>
                <c:pt idx="12">
                  <c:v>14</c:v>
                </c:pt>
                <c:pt idx="13">
                  <c:v>15</c:v>
                </c:pt>
                <c:pt idx="14">
                  <c:v>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86810480"/>
        <c:axId val="386810872"/>
      </c:barChart>
      <c:catAx>
        <c:axId val="386810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10872"/>
        <c:crosses val="autoZero"/>
        <c:auto val="1"/>
        <c:lblAlgn val="ctr"/>
        <c:lblOffset val="100"/>
        <c:noMultiLvlLbl val="0"/>
      </c:catAx>
      <c:valAx>
        <c:axId val="38681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10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Sheet5!$B$7:$B$24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Sheet5!$K$7:$K$24</c:f>
              <c:numCache>
                <c:formatCode>###0</c:formatCode>
                <c:ptCount val="18"/>
                <c:pt idx="0">
                  <c:v>17</c:v>
                </c:pt>
                <c:pt idx="1">
                  <c:v>17</c:v>
                </c:pt>
                <c:pt idx="2">
                  <c:v>16</c:v>
                </c:pt>
                <c:pt idx="3">
                  <c:v>-14</c:v>
                </c:pt>
                <c:pt idx="4">
                  <c:v>-107</c:v>
                </c:pt>
                <c:pt idx="5">
                  <c:v>-120</c:v>
                </c:pt>
                <c:pt idx="6">
                  <c:v>-75</c:v>
                </c:pt>
                <c:pt idx="7">
                  <c:v>-29</c:v>
                </c:pt>
                <c:pt idx="8">
                  <c:v>-13</c:v>
                </c:pt>
                <c:pt idx="9">
                  <c:v>-5</c:v>
                </c:pt>
                <c:pt idx="10">
                  <c:v>-7</c:v>
                </c:pt>
                <c:pt idx="11">
                  <c:v>-7</c:v>
                </c:pt>
                <c:pt idx="12">
                  <c:v>-6</c:v>
                </c:pt>
                <c:pt idx="13">
                  <c:v>6</c:v>
                </c:pt>
                <c:pt idx="14">
                  <c:v>-7</c:v>
                </c:pt>
                <c:pt idx="15">
                  <c:v>-2</c:v>
                </c:pt>
                <c:pt idx="16">
                  <c:v>-4</c:v>
                </c:pt>
                <c:pt idx="1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axId val="386811656"/>
        <c:axId val="390454856"/>
      </c:barChart>
      <c:catAx>
        <c:axId val="386811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454856"/>
        <c:crosses val="autoZero"/>
        <c:auto val="1"/>
        <c:lblAlgn val="ctr"/>
        <c:lblOffset val="100"/>
        <c:tickLblSkip val="1"/>
        <c:noMultiLvlLbl val="0"/>
      </c:catAx>
      <c:valAx>
        <c:axId val="390454856"/>
        <c:scaling>
          <c:orientation val="minMax"/>
          <c:max val="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86811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'j2'!$F$3</c:f>
              <c:strCache>
                <c:ptCount val="1"/>
                <c:pt idx="0">
                  <c:v>Mehed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'j2'!$A$5:$A$22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'j2'!$F$5:$F$22</c:f>
              <c:numCache>
                <c:formatCode>###0</c:formatCode>
                <c:ptCount val="18"/>
                <c:pt idx="0">
                  <c:v>7</c:v>
                </c:pt>
                <c:pt idx="1">
                  <c:v>7</c:v>
                </c:pt>
                <c:pt idx="2">
                  <c:v>10</c:v>
                </c:pt>
                <c:pt idx="3">
                  <c:v>-4</c:v>
                </c:pt>
                <c:pt idx="4">
                  <c:v>-31</c:v>
                </c:pt>
                <c:pt idx="5">
                  <c:v>-59</c:v>
                </c:pt>
                <c:pt idx="6">
                  <c:v>-60</c:v>
                </c:pt>
                <c:pt idx="7">
                  <c:v>-25</c:v>
                </c:pt>
                <c:pt idx="8">
                  <c:v>-6</c:v>
                </c:pt>
                <c:pt idx="9">
                  <c:v>0</c:v>
                </c:pt>
                <c:pt idx="10">
                  <c:v>-2</c:v>
                </c:pt>
                <c:pt idx="11">
                  <c:v>-6</c:v>
                </c:pt>
                <c:pt idx="12">
                  <c:v>-5</c:v>
                </c:pt>
                <c:pt idx="13">
                  <c:v>8</c:v>
                </c:pt>
                <c:pt idx="14">
                  <c:v>-4</c:v>
                </c:pt>
                <c:pt idx="15">
                  <c:v>1</c:v>
                </c:pt>
                <c:pt idx="16">
                  <c:v>1</c:v>
                </c:pt>
                <c:pt idx="17">
                  <c:v>-2</c:v>
                </c:pt>
              </c:numCache>
            </c:numRef>
          </c:val>
        </c:ser>
        <c:ser>
          <c:idx val="1"/>
          <c:order val="1"/>
          <c:tx>
            <c:strRef>
              <c:f>'j2'!$G$3</c:f>
              <c:strCache>
                <c:ptCount val="1"/>
                <c:pt idx="0">
                  <c:v>Naised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'j2'!$A$5:$A$22</c:f>
              <c:strCache>
                <c:ptCount val="18"/>
                <c:pt idx="0">
                  <c:v>0-4</c:v>
                </c:pt>
                <c:pt idx="1">
                  <c:v>5-9</c:v>
                </c:pt>
                <c:pt idx="2">
                  <c:v>10-14</c:v>
                </c:pt>
                <c:pt idx="3">
                  <c:v>15-19</c:v>
                </c:pt>
                <c:pt idx="4">
                  <c:v>20-24</c:v>
                </c:pt>
                <c:pt idx="5">
                  <c:v>25-29</c:v>
                </c:pt>
                <c:pt idx="6">
                  <c:v>30-34</c:v>
                </c:pt>
                <c:pt idx="7">
                  <c:v>35-39</c:v>
                </c:pt>
                <c:pt idx="8">
                  <c:v>40-44</c:v>
                </c:pt>
                <c:pt idx="9">
                  <c:v>45-49</c:v>
                </c:pt>
                <c:pt idx="10">
                  <c:v>50-54</c:v>
                </c:pt>
                <c:pt idx="11">
                  <c:v>55-59</c:v>
                </c:pt>
                <c:pt idx="12">
                  <c:v>60-64</c:v>
                </c:pt>
                <c:pt idx="13">
                  <c:v>65-69</c:v>
                </c:pt>
                <c:pt idx="14">
                  <c:v>70-74</c:v>
                </c:pt>
                <c:pt idx="15">
                  <c:v>75-79</c:v>
                </c:pt>
                <c:pt idx="16">
                  <c:v>80-84</c:v>
                </c:pt>
                <c:pt idx="17">
                  <c:v>85+</c:v>
                </c:pt>
              </c:strCache>
            </c:strRef>
          </c:cat>
          <c:val>
            <c:numRef>
              <c:f>'j2'!$G$5:$G$22</c:f>
              <c:numCache>
                <c:formatCode>###0</c:formatCode>
                <c:ptCount val="18"/>
                <c:pt idx="0">
                  <c:v>10</c:v>
                </c:pt>
                <c:pt idx="1">
                  <c:v>10</c:v>
                </c:pt>
                <c:pt idx="2">
                  <c:v>6</c:v>
                </c:pt>
                <c:pt idx="3">
                  <c:v>-10</c:v>
                </c:pt>
                <c:pt idx="4">
                  <c:v>-76</c:v>
                </c:pt>
                <c:pt idx="5">
                  <c:v>-61</c:v>
                </c:pt>
                <c:pt idx="6">
                  <c:v>-15</c:v>
                </c:pt>
                <c:pt idx="7">
                  <c:v>-4</c:v>
                </c:pt>
                <c:pt idx="8">
                  <c:v>-7</c:v>
                </c:pt>
                <c:pt idx="9">
                  <c:v>-5</c:v>
                </c:pt>
                <c:pt idx="10">
                  <c:v>-5</c:v>
                </c:pt>
                <c:pt idx="11">
                  <c:v>-1</c:v>
                </c:pt>
                <c:pt idx="12">
                  <c:v>-1</c:v>
                </c:pt>
                <c:pt idx="13">
                  <c:v>-2</c:v>
                </c:pt>
                <c:pt idx="14">
                  <c:v>-3</c:v>
                </c:pt>
                <c:pt idx="15">
                  <c:v>-3</c:v>
                </c:pt>
                <c:pt idx="16">
                  <c:v>-5</c:v>
                </c:pt>
                <c:pt idx="17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"/>
        <c:overlap val="100"/>
        <c:axId val="390455640"/>
        <c:axId val="390456032"/>
      </c:barChart>
      <c:catAx>
        <c:axId val="390455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456032"/>
        <c:crosses val="autoZero"/>
        <c:auto val="1"/>
        <c:lblAlgn val="ctr"/>
        <c:lblOffset val="100"/>
        <c:tickLblSkip val="1"/>
        <c:noMultiLvlLbl val="0"/>
      </c:catAx>
      <c:valAx>
        <c:axId val="390456032"/>
        <c:scaling>
          <c:orientation val="minMax"/>
          <c:max val="20"/>
          <c:min val="-1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39045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0.92362</cdr:x>
      <cdr:y>0.93017</cdr:y>
    </cdr:from>
    <cdr:to>
      <cdr:x>0.95382</cdr:x>
      <cdr:y>0.96777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953001" y="4948239"/>
          <a:ext cx="161925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t-EE" sz="1100"/>
            <a:t>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581A8-10D1-46F5-B72E-E27B3134FFB2}" type="datetimeFigureOut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AC1D-2E4F-497E-8B83-B28F1B5D5E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48002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8B740-52BB-41B5-8BAE-FC90C7C4A6E9}" type="datetimeFigureOut">
              <a:rPr lang="et-EE" smtClean="0"/>
              <a:t>12.11.2018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37A82-3914-4A01-9477-48F202B77F87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69425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320D62-C236-4605-9C36-E371B54CACC9}" type="slidenum">
              <a:rPr lang="et-EE" smtClean="0"/>
              <a:pPr/>
              <a:t>49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8439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silogo-07-0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058" y="0"/>
            <a:ext cx="12187941" cy="686181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58780" y="3602038"/>
            <a:ext cx="7200003" cy="53682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Esitaja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58780" y="4230938"/>
            <a:ext cx="3196390" cy="365125"/>
          </a:xfrm>
        </p:spPr>
        <p:txBody>
          <a:bodyPr/>
          <a:lstStyle/>
          <a:p>
            <a:fld id="{ACC1F9CB-6FFE-40E8-8C1C-2CD8F36F7A16}" type="datetime1">
              <a:rPr lang="et-EE" smtClean="0"/>
              <a:t>12.11.2018</a:t>
            </a:fld>
            <a:endParaRPr lang="et-EE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1451" y="232"/>
            <a:ext cx="1726006" cy="1762180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58780" y="548640"/>
            <a:ext cx="7200003" cy="28683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2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D4B5-0464-4252-A141-7BDBD41278B2}" type="datetime1">
              <a:rPr lang="et-EE" smtClean="0"/>
              <a:t>12.11.2018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287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1" y="-1"/>
            <a:ext cx="12192001" cy="6860033"/>
            <a:chOff x="-1" y="0"/>
            <a:chExt cx="9141291" cy="5143500"/>
          </a:xfrm>
        </p:grpSpPr>
        <p:pic>
          <p:nvPicPr>
            <p:cNvPr id="5" name="Content Placeholder 5" descr="punane est lai-03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-1" y="0"/>
              <a:ext cx="9141291" cy="5143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73613" y="197365"/>
              <a:ext cx="1690875" cy="1726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830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12192000" cy="6860032"/>
            <a:chOff x="0" y="0"/>
            <a:chExt cx="9141292" cy="5143500"/>
          </a:xfrm>
        </p:grpSpPr>
        <p:pic>
          <p:nvPicPr>
            <p:cNvPr id="8" name="Picture 7" descr="kollane lai est-01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292" cy="51435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73613" y="197365"/>
              <a:ext cx="1690875" cy="1726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94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slai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0" cy="6860032"/>
            <a:chOff x="0" y="0"/>
            <a:chExt cx="9141291" cy="5143500"/>
          </a:xfrm>
        </p:grpSpPr>
        <p:pic>
          <p:nvPicPr>
            <p:cNvPr id="5" name="Content Placeholder 7" descr="sinine est lai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1291" cy="51435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273613" y="197365"/>
              <a:ext cx="1690875" cy="17263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2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silogo-07-07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14" y="0"/>
            <a:ext cx="12181173" cy="6858000"/>
          </a:xfrm>
          <a:prstGeom prst="rect">
            <a:avLst/>
          </a:prstGeom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1" y="898525"/>
            <a:ext cx="5998633" cy="854075"/>
          </a:xfrm>
        </p:spPr>
        <p:txBody>
          <a:bodyPr anchor="b"/>
          <a:lstStyle>
            <a:lvl1pPr>
              <a:defRPr sz="4000" b="0"/>
            </a:lvl1pPr>
          </a:lstStyle>
          <a:p>
            <a:r>
              <a:rPr lang="et-EE" dirty="0"/>
              <a:t>PEALKIRI</a:t>
            </a:r>
            <a:endParaRPr lang="en-GB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981200"/>
            <a:ext cx="59944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67"/>
            </a:lvl1pPr>
          </a:lstStyle>
          <a:p>
            <a:r>
              <a:rPr lang="et-EE"/>
              <a:t>Esitaja Nimi Perekonnanimi</a:t>
            </a:r>
          </a:p>
          <a:p>
            <a:r>
              <a:rPr lang="et-EE"/>
              <a:t>00.00.2006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44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t-E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t-EE" dirty="0" smtClean="0"/>
              <a:t>Ülle Valgma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88082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181522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63702" y="2205037"/>
            <a:ext cx="4908551" cy="41957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5451" y="2205037"/>
            <a:ext cx="4908549" cy="41957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03210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1"/>
          </p:nvPr>
        </p:nvSpPr>
        <p:spPr>
          <a:xfrm>
            <a:off x="1523968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96888AA8-42D4-47F8-B9DC-89C8E32D15A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2235361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14436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solidFill>
                  <a:srgbClr val="00395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t-EE" dirty="0" smtClean="0"/>
              <a:t>Slaidi pealkiri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C7B-8F0C-4389-B2C7-B00B8BCAAD7F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76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957662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603771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Esitluse või esitleja nimi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466088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26068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79984" y="1268413"/>
            <a:ext cx="2504016" cy="5132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63702" y="1268413"/>
            <a:ext cx="7313084" cy="5132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3588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03753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279324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30552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412875"/>
            <a:ext cx="5475816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6067" y="1412875"/>
            <a:ext cx="5477933" cy="4267200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61133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989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ahe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8780" y="1709738"/>
            <a:ext cx="10288670" cy="2852737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t-EE" dirty="0" smtClean="0"/>
              <a:t>Vahepealkiri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8780" y="4589463"/>
            <a:ext cx="10288670" cy="1500187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dirty="0" smtClean="0"/>
              <a:t>Lühikokkuvõte vajadusel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4CCAA-F45D-45B1-8AA1-55801FB4EED6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4959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Esitluse või esitleja nimi</a:t>
            </a:r>
            <a:endParaRPr lang="en-GB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03216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735775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0672800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74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96158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6353" y="476252"/>
            <a:ext cx="2787649" cy="5203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051" y="476252"/>
            <a:ext cx="8166100" cy="5203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algn="r"/>
            <a:r>
              <a:rPr lang="en-GB" dirty="0" err="1" smtClean="0"/>
              <a:t>Esitluse</a:t>
            </a:r>
            <a:r>
              <a:rPr lang="en-GB" dirty="0" smtClean="0"/>
              <a:t> </a:t>
            </a:r>
            <a:r>
              <a:rPr lang="en-GB" dirty="0" err="1" smtClean="0"/>
              <a:t>või</a:t>
            </a:r>
            <a:r>
              <a:rPr lang="en-GB" dirty="0" smtClean="0"/>
              <a:t> </a:t>
            </a:r>
            <a:r>
              <a:rPr lang="en-GB" dirty="0" err="1" smtClean="0"/>
              <a:t>esitleja</a:t>
            </a:r>
            <a:r>
              <a:rPr lang="en-GB" dirty="0" smtClean="0"/>
              <a:t> </a:t>
            </a:r>
            <a:r>
              <a:rPr lang="en-GB" dirty="0" err="1" smtClean="0"/>
              <a:t>nimi</a:t>
            </a:r>
            <a:endParaRPr lang="en-GB" dirty="0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45745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t-EE" dirty="0" smtClean="0"/>
              <a:t>Slaidi peakiri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8780" y="1825625"/>
            <a:ext cx="49610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0116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EB1-1165-4552-B345-938E4BDB841F}" type="datetime1">
              <a:rPr lang="et-EE" smtClean="0"/>
              <a:t>12.11.2018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225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8780" y="365125"/>
            <a:ext cx="1021458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58780" y="1681163"/>
            <a:ext cx="493879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Alapeakiri 1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8780" y="2505075"/>
            <a:ext cx="4938795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0116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dirty="0" smtClean="0"/>
              <a:t>Alapealkiri 2</a:t>
            </a: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0116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9444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ur pilt või joo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8780" y="365125"/>
            <a:ext cx="10214580" cy="915035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Pildi pealkiri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058780" y="1366788"/>
            <a:ext cx="10214580" cy="47927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8941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uur pilt või joo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8780" y="365125"/>
            <a:ext cx="10214580" cy="915035"/>
          </a:xfrm>
        </p:spPr>
        <p:txBody>
          <a:bodyPr/>
          <a:lstStyle>
            <a:lvl1pPr>
              <a:defRPr/>
            </a:lvl1pPr>
          </a:lstStyle>
          <a:p>
            <a:r>
              <a:rPr lang="et-EE" dirty="0" smtClean="0"/>
              <a:t>Joonise pealkiri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1058863" y="1577975"/>
            <a:ext cx="10213975" cy="4505325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240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858B-359E-41AE-9CAB-4267BD814F99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6014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Joonis või pilt pealkirj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987424"/>
            <a:ext cx="3932237" cy="1069975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t-EE" dirty="0" smtClean="0"/>
              <a:t>Pealkiri</a:t>
            </a:r>
            <a:endParaRPr lang="et-E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dirty="0" smtClean="0"/>
              <a:t>Joonis või foto</a:t>
            </a:r>
            <a:endParaRPr lang="et-E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dirty="0" smtClean="0"/>
              <a:t>Tekst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E33FC-5218-4F84-83C4-D1596BD76BC1}" type="datetime1">
              <a:rPr lang="et-EE" smtClean="0"/>
              <a:t>12.11.2018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298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21458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dirty="0" smtClean="0"/>
              <a:t>Slaidi pealkiri</a:t>
            </a:r>
            <a:endParaRPr lang="et-E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780" y="1825625"/>
            <a:ext cx="1021458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8780" y="6356350"/>
            <a:ext cx="2522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BF66E1F-A259-4548-B811-A786E914AB59}" type="datetime1">
              <a:rPr lang="et-EE" smtClean="0"/>
              <a:t>12.11.2018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72347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273360" y="2307"/>
            <a:ext cx="916786" cy="936000"/>
          </a:xfrm>
          <a:prstGeom prst="rect">
            <a:avLst/>
          </a:prstGeom>
        </p:spPr>
      </p:pic>
      <p:pic>
        <p:nvPicPr>
          <p:cNvPr id="8" name="Picture 10" descr="Eesti statistika_2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7935" y="-11904"/>
            <a:ext cx="936000" cy="93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801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9" r:id="rId7"/>
    <p:sldLayoutId id="2147483658" r:id="rId8"/>
    <p:sldLayoutId id="2147483657" r:id="rId9"/>
    <p:sldLayoutId id="2147483655" r:id="rId10"/>
    <p:sldLayoutId id="2147483660" r:id="rId11"/>
    <p:sldLayoutId id="2147483661" r:id="rId12"/>
    <p:sldLayoutId id="214748366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95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B22F16"/>
        </a:buClr>
        <a:buSzPct val="120000"/>
        <a:buFont typeface="Wingdings" panose="05000000000000000000" pitchFamily="2" charset="2"/>
        <a:buChar char="§"/>
        <a:defRPr sz="2800" kern="1200">
          <a:solidFill>
            <a:srgbClr val="0039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2F16"/>
        </a:buClr>
        <a:buSzPct val="120000"/>
        <a:buFont typeface="Wingdings" panose="05000000000000000000" pitchFamily="2" charset="2"/>
        <a:buChar char="§"/>
        <a:defRPr sz="2400" kern="1200">
          <a:solidFill>
            <a:srgbClr val="0039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2F16"/>
        </a:buClr>
        <a:buSzPct val="100000"/>
        <a:buFont typeface="Wingdings" panose="05000000000000000000" pitchFamily="2" charset="2"/>
        <a:buChar char="§"/>
        <a:defRPr sz="2000" kern="1200">
          <a:solidFill>
            <a:srgbClr val="0039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2F16"/>
        </a:buClr>
        <a:buSzPct val="120000"/>
        <a:buFont typeface="Wingdings" panose="05000000000000000000" pitchFamily="2" charset="2"/>
        <a:buChar char="§"/>
        <a:defRPr sz="1800" kern="1200">
          <a:solidFill>
            <a:srgbClr val="0039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22F16"/>
        </a:buClr>
        <a:buSzPct val="120000"/>
        <a:buFont typeface="Wingdings" panose="05000000000000000000" pitchFamily="2" charset="2"/>
        <a:buChar char="§"/>
        <a:defRPr sz="1800" kern="1200">
          <a:solidFill>
            <a:srgbClr val="00395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93" y="2756925"/>
            <a:ext cx="11060609" cy="36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Sisu tekst</a:t>
            </a:r>
          </a:p>
          <a:p>
            <a:pPr lvl="1"/>
            <a:r>
              <a:rPr lang="et-EE" dirty="0" smtClean="0"/>
              <a:t>sisu</a:t>
            </a:r>
          </a:p>
          <a:p>
            <a:pPr lvl="2"/>
            <a:r>
              <a:rPr lang="et-EE" dirty="0" smtClean="0"/>
              <a:t>Sisu</a:t>
            </a:r>
          </a:p>
          <a:p>
            <a:pPr lvl="3"/>
            <a:endParaRPr lang="en-GB" dirty="0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10512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600" b="0"/>
            </a:lvl1pPr>
          </a:lstStyle>
          <a:p>
            <a:pPr algn="r" eaLnBrk="0" fontAlgn="base" hangingPunct="0">
              <a:spcAft>
                <a:spcPct val="0"/>
              </a:spcAft>
            </a:pPr>
            <a:r>
              <a:rPr lang="en-GB" dirty="0" err="1" smtClean="0">
                <a:solidFill>
                  <a:srgbClr val="003951"/>
                </a:solidFill>
              </a:rPr>
              <a:t>Esitluse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või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esitleja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nimi</a:t>
            </a:r>
            <a:endParaRPr lang="en-GB" dirty="0">
              <a:solidFill>
                <a:srgbClr val="003951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23393" y="1821194"/>
            <a:ext cx="1104156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Pealkiri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96771B-B9DC-4A6E-9746-2BD084F1D346}" type="datetime1">
              <a:rPr lang="et-E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12.11.2018</a:t>
            </a:fld>
            <a:endParaRPr lang="et-EE" dirty="0"/>
          </a:p>
        </p:txBody>
      </p:sp>
      <p:pic>
        <p:nvPicPr>
          <p:cNvPr id="8" name="Picture 7" descr="ES_lyhike_PowerPoint_EST.em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2239651" cy="162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0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5pPr>
      <a:lvl6pPr marL="609585"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6pPr>
      <a:lvl7pPr marL="1219170"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7pPr>
      <a:lvl8pPr marL="1828754"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8pPr>
      <a:lvl9pPr marL="2438339" algn="l" rtl="0" eaLnBrk="0" fontAlgn="base" hangingPunct="0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9pPr>
    </p:titleStyle>
    <p:bodyStyle>
      <a:lvl1pPr marL="482588" indent="-482588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439297" indent="-484705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3200">
          <a:solidFill>
            <a:schemeClr val="tx2"/>
          </a:solidFill>
          <a:latin typeface="+mn-lt"/>
        </a:defRPr>
      </a:lvl2pPr>
      <a:lvl3pPr marL="2393891" indent="-484705" algn="l" rtl="0" eaLnBrk="0" fontAlgn="base" hangingPunct="0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3pPr>
      <a:lvl4pPr marL="2937860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3481830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4091415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4701000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5310585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920169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810512" y="6629400"/>
            <a:ext cx="3860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80000"/>
              </a:lnSpc>
              <a:spcBef>
                <a:spcPct val="20000"/>
              </a:spcBef>
              <a:defRPr sz="1600" b="0"/>
            </a:lvl1pPr>
          </a:lstStyle>
          <a:p>
            <a:pPr algn="r" eaLnBrk="0" fontAlgn="base" hangingPunct="0">
              <a:spcAft>
                <a:spcPct val="0"/>
              </a:spcAft>
            </a:pPr>
            <a:r>
              <a:rPr lang="en-GB" dirty="0" err="1" smtClean="0">
                <a:solidFill>
                  <a:srgbClr val="003951"/>
                </a:solidFill>
              </a:rPr>
              <a:t>Esitluse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või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esitleja</a:t>
            </a:r>
            <a:r>
              <a:rPr lang="en-GB" dirty="0" smtClean="0">
                <a:solidFill>
                  <a:srgbClr val="003951"/>
                </a:solidFill>
              </a:rPr>
              <a:t> </a:t>
            </a:r>
            <a:r>
              <a:rPr lang="en-GB" dirty="0" err="1" smtClean="0">
                <a:solidFill>
                  <a:srgbClr val="003951"/>
                </a:solidFill>
              </a:rPr>
              <a:t>nimi</a:t>
            </a:r>
            <a:endParaRPr lang="en-GB" dirty="0">
              <a:solidFill>
                <a:srgbClr val="003951"/>
              </a:solidFill>
            </a:endParaRPr>
          </a:p>
        </p:txBody>
      </p:sp>
      <p:sp>
        <p:nvSpPr>
          <p:cNvPr id="1229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1659" y="1508787"/>
            <a:ext cx="11156949" cy="4800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Sisu tekst</a:t>
            </a:r>
          </a:p>
          <a:p>
            <a:pPr lvl="1"/>
            <a:r>
              <a:rPr lang="et-EE" dirty="0" smtClean="0"/>
              <a:t>sisu</a:t>
            </a:r>
          </a:p>
          <a:p>
            <a:pPr lvl="2"/>
            <a:r>
              <a:rPr lang="et-EE" dirty="0" smtClean="0"/>
              <a:t>Sisu</a:t>
            </a:r>
          </a:p>
          <a:p>
            <a:pPr lvl="3"/>
            <a:endParaRPr lang="en-GB" dirty="0" smtClean="0"/>
          </a:p>
        </p:txBody>
      </p:sp>
      <p:sp>
        <p:nvSpPr>
          <p:cNvPr id="1229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487490" y="644691"/>
            <a:ext cx="940904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 smtClean="0"/>
              <a:t>Pealkiri</a:t>
            </a:r>
          </a:p>
        </p:txBody>
      </p:sp>
      <p:pic>
        <p:nvPicPr>
          <p:cNvPr id="12298" name="Picture 10" descr="Eesti statistika_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10578" y="-15870"/>
            <a:ext cx="1206900" cy="1206900"/>
          </a:xfrm>
          <a:prstGeom prst="rect">
            <a:avLst/>
          </a:prstGeom>
          <a:noFill/>
        </p:spPr>
      </p:pic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623392" y="649287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>
                <a:solidFill>
                  <a:srgbClr val="00395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96771B-B9DC-4A6E-9746-2BD084F1D346}" type="datetime1">
              <a:rPr lang="et-EE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9757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5pPr>
      <a:lvl6pPr marL="609585"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6pPr>
      <a:lvl7pPr marL="1219170"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7pPr>
      <a:lvl8pPr marL="1828754"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8pPr>
      <a:lvl9pPr marL="2438339" algn="l" rtl="0" fontAlgn="base">
        <a:spcBef>
          <a:spcPct val="0"/>
        </a:spcBef>
        <a:spcAft>
          <a:spcPct val="0"/>
        </a:spcAft>
        <a:defRPr sz="4267" b="1">
          <a:solidFill>
            <a:srgbClr val="003951"/>
          </a:solidFill>
          <a:latin typeface="Arial" charset="0"/>
        </a:defRPr>
      </a:lvl9pPr>
    </p:titleStyle>
    <p:bodyStyle>
      <a:lvl1pPr marL="482588" indent="-482588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1439297" indent="-484705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3200">
          <a:solidFill>
            <a:schemeClr val="tx2"/>
          </a:solidFill>
          <a:latin typeface="+mn-lt"/>
        </a:defRPr>
      </a:lvl2pPr>
      <a:lvl3pPr marL="2393891" indent="-484705" algn="l" rtl="0" fontAlgn="base">
        <a:spcBef>
          <a:spcPct val="20000"/>
        </a:spcBef>
        <a:spcAft>
          <a:spcPct val="0"/>
        </a:spcAft>
        <a:buClr>
          <a:srgbClr val="A72F16"/>
        </a:buClr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3pPr>
      <a:lvl4pPr marL="2937860" indent="-304792" algn="l" rtl="0" fontAlgn="base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348183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4091415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470100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5310585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920169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et-EE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mailto:mihkel.servinski@stat.ee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780" y="2932044"/>
            <a:ext cx="7904467" cy="1206820"/>
          </a:xfrm>
        </p:spPr>
        <p:txBody>
          <a:bodyPr>
            <a:noAutofit/>
          </a:bodyPr>
          <a:lstStyle/>
          <a:p>
            <a:r>
              <a:rPr lang="et-EE" sz="2000" b="1" dirty="0" smtClean="0"/>
              <a:t>Mihkel Servinski, Marika Kivilaid, Greta Tischler, Ülle Valgma</a:t>
            </a:r>
          </a:p>
          <a:p>
            <a:r>
              <a:rPr lang="et-EE" sz="2000" b="1" dirty="0" smtClean="0"/>
              <a:t>Statistikaamet</a:t>
            </a:r>
          </a:p>
          <a:p>
            <a:r>
              <a:rPr lang="et-EE" sz="2000" b="1" dirty="0" smtClean="0"/>
              <a:t>Viljandi, 6. november 2018</a:t>
            </a:r>
            <a:endParaRPr lang="et-EE" sz="2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59026"/>
            <a:ext cx="7200003" cy="2842591"/>
          </a:xfrm>
        </p:spPr>
        <p:txBody>
          <a:bodyPr/>
          <a:lstStyle/>
          <a:p>
            <a:r>
              <a:rPr lang="et-EE" dirty="0" smtClean="0"/>
              <a:t>Viljandi maakond läbi riikliku statistika 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752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ev_oo_erinevus_KOV_Viljan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7387" y="71078"/>
            <a:ext cx="9714614" cy="67869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339" y="141277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err="1" smtClean="0">
                <a:solidFill>
                  <a:srgbClr val="003951"/>
                </a:solidFill>
              </a:rPr>
              <a:t>Öörahvastik</a:t>
            </a:r>
            <a:r>
              <a:rPr lang="et-EE" sz="2400" b="1" dirty="0" smtClean="0">
                <a:solidFill>
                  <a:srgbClr val="003951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3951"/>
                </a:solidFill>
              </a:rPr>
              <a:t>Viljandi maakonnas, </a:t>
            </a:r>
            <a:r>
              <a:rPr lang="et-EE" sz="2400" b="1" dirty="0">
                <a:solidFill>
                  <a:srgbClr val="00395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317142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ev_oo_erinevus_KOV_Viljan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8020" y="78506"/>
            <a:ext cx="9703980" cy="677949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339" y="1412776"/>
            <a:ext cx="509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>
                <a:solidFill>
                  <a:srgbClr val="003951"/>
                </a:solidFill>
              </a:rPr>
              <a:t>Öö- ja päevarahvastiku </a:t>
            </a:r>
            <a:r>
              <a:rPr lang="et-EE" sz="2400" b="1" dirty="0" smtClean="0">
                <a:solidFill>
                  <a:srgbClr val="003951"/>
                </a:solidFill>
              </a:rPr>
              <a:t>erinevus Viljandi maakonnas,</a:t>
            </a:r>
            <a:r>
              <a:rPr lang="et-EE" sz="2400" b="1" dirty="0">
                <a:solidFill>
                  <a:srgbClr val="003951"/>
                </a:solidFill>
              </a:rPr>
              <a:t> </a:t>
            </a:r>
            <a:r>
              <a:rPr lang="et-EE" sz="2400" b="1" dirty="0" smtClean="0">
                <a:solidFill>
                  <a:srgbClr val="003951"/>
                </a:solidFill>
              </a:rPr>
              <a:t>2016</a:t>
            </a:r>
            <a:endParaRPr lang="et-EE" sz="2400" b="1" dirty="0">
              <a:solidFill>
                <a:srgbClr val="003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40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8780" y="109332"/>
            <a:ext cx="10214580" cy="318052"/>
          </a:xfrm>
        </p:spPr>
        <p:txBody>
          <a:bodyPr>
            <a:normAutofit fontScale="90000"/>
          </a:bodyPr>
          <a:lstStyle/>
          <a:p>
            <a:r>
              <a:rPr lang="et-EE" sz="2400" dirty="0" smtClean="0"/>
              <a:t>Elussündide arv Viljandi maakonnas</a:t>
            </a:r>
            <a:endParaRPr lang="et-EE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42553" y="669925"/>
            <a:ext cx="4938795" cy="598626"/>
          </a:xfrm>
        </p:spPr>
        <p:txBody>
          <a:bodyPr>
            <a:normAutofit/>
          </a:bodyPr>
          <a:lstStyle/>
          <a:p>
            <a:r>
              <a:rPr lang="et-EE" sz="1800" dirty="0" smtClean="0"/>
              <a:t>Elussünnid </a:t>
            </a:r>
            <a:r>
              <a:rPr lang="et-EE" sz="1800" dirty="0"/>
              <a:t>1990–2012</a:t>
            </a:r>
            <a:r>
              <a:rPr lang="et-EE" sz="1800" dirty="0" smtClean="0"/>
              <a:t>, kuni aastaste laste arv </a:t>
            </a:r>
            <a:r>
              <a:rPr lang="et-EE" sz="1800" dirty="0"/>
              <a:t>2014–2040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88843" y="1332189"/>
            <a:ext cx="5645427" cy="4750559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6166070" y="669925"/>
            <a:ext cx="5101160" cy="39356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Elussünnid </a:t>
            </a:r>
            <a:r>
              <a:rPr lang="et-EE" sz="1800" dirty="0"/>
              <a:t>1989–2017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45508101"/>
              </p:ext>
            </p:extLst>
          </p:nvPr>
        </p:nvGraphicFramePr>
        <p:xfrm>
          <a:off x="6172200" y="1268551"/>
          <a:ext cx="5100638" cy="4921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159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178905"/>
            <a:ext cx="10214580" cy="67586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Elussündide arv Viljandi maakonna omavalitsusüksustes, </a:t>
            </a:r>
            <a:r>
              <a:rPr lang="et-EE" sz="2400" dirty="0"/>
              <a:t>1989–2017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461322444"/>
              </p:ext>
            </p:extLst>
          </p:nvPr>
        </p:nvGraphicFramePr>
        <p:xfrm>
          <a:off x="626165" y="854765"/>
          <a:ext cx="10646673" cy="522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5034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19271"/>
            <a:ext cx="10214580" cy="417442"/>
          </a:xfrm>
        </p:spPr>
        <p:txBody>
          <a:bodyPr>
            <a:normAutofit fontScale="90000"/>
          </a:bodyPr>
          <a:lstStyle/>
          <a:p>
            <a:r>
              <a:rPr lang="et-EE" sz="2400" dirty="0" smtClean="0"/>
              <a:t>Viljandi maakonna rändesaldo teiste maakondadega, 2017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099082608"/>
              </p:ext>
            </p:extLst>
          </p:nvPr>
        </p:nvGraphicFramePr>
        <p:xfrm>
          <a:off x="1058863" y="745435"/>
          <a:ext cx="10214497" cy="5337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32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"/>
            <a:ext cx="10214580" cy="861847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siserände saldo vanuserühma järgi, 2017</a:t>
            </a:r>
            <a:endParaRPr lang="et-EE" sz="2400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61800470"/>
              </p:ext>
            </p:extLst>
          </p:nvPr>
        </p:nvGraphicFramePr>
        <p:xfrm>
          <a:off x="189187" y="1041236"/>
          <a:ext cx="5830614" cy="5135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0198845"/>
              </p:ext>
            </p:extLst>
          </p:nvPr>
        </p:nvGraphicFramePr>
        <p:xfrm>
          <a:off x="6172199" y="1041234"/>
          <a:ext cx="5809593" cy="549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876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-89451"/>
            <a:ext cx="10214580" cy="86470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</a:t>
            </a:r>
            <a:r>
              <a:rPr lang="et-EE" sz="2400" dirty="0" err="1" smtClean="0"/>
              <a:t>välisrände</a:t>
            </a:r>
            <a:r>
              <a:rPr lang="et-EE" sz="2400" dirty="0" smtClean="0"/>
              <a:t> saldo, </a:t>
            </a:r>
            <a:r>
              <a:rPr lang="et-EE" sz="2400" dirty="0"/>
              <a:t>2015–2017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/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658775"/>
              </p:ext>
            </p:extLst>
          </p:nvPr>
        </p:nvGraphicFramePr>
        <p:xfrm>
          <a:off x="1997765" y="775252"/>
          <a:ext cx="8609152" cy="5510752"/>
        </p:xfrm>
        <a:graphic>
          <a:graphicData uri="http://schemas.openxmlformats.org/drawingml/2006/table">
            <a:tbl>
              <a:tblPr/>
              <a:tblGrid>
                <a:gridCol w="4313416"/>
                <a:gridCol w="1431912"/>
                <a:gridCol w="1431912"/>
                <a:gridCol w="1431912"/>
              </a:tblGrid>
              <a:tr h="36708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Kokku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24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EL-28 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Euroopa riigid, v.a EL-28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Riigid väljaspoolt Euroopat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Riik teadmata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Soome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Saksamaa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Suurbritannia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Venemaa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Ukraina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708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Rootsi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</a:t>
                      </a:r>
                    </a:p>
                  </a:txBody>
                  <a:tcPr marL="5802" marR="5802" marT="58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904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214580" cy="623703"/>
          </a:xfrm>
        </p:spPr>
        <p:txBody>
          <a:bodyPr>
            <a:normAutofit/>
          </a:bodyPr>
          <a:lstStyle/>
          <a:p>
            <a:r>
              <a:rPr lang="et-EE" sz="2400" dirty="0" err="1" smtClean="0"/>
              <a:t>Välisränne</a:t>
            </a:r>
            <a:r>
              <a:rPr lang="et-EE" sz="2400" dirty="0" smtClean="0"/>
              <a:t> Viljandi maakonnas omavalitsusüksuse järgi, 2017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/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706539"/>
              </p:ext>
            </p:extLst>
          </p:nvPr>
        </p:nvGraphicFramePr>
        <p:xfrm>
          <a:off x="1232452" y="1828798"/>
          <a:ext cx="9968948" cy="4055166"/>
        </p:xfrm>
        <a:graphic>
          <a:graphicData uri="http://schemas.openxmlformats.org/drawingml/2006/table">
            <a:tbl>
              <a:tblPr/>
              <a:tblGrid>
                <a:gridCol w="2911970"/>
                <a:gridCol w="2228520"/>
                <a:gridCol w="2514227"/>
                <a:gridCol w="2314231"/>
              </a:tblGrid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Sisserännanud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Väljarännanud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Rändesaldo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maakond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75861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79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Ränne Viljandi maakonna omavalitsusüksuste vahel, 2017</a:t>
            </a:r>
            <a:endParaRPr lang="et-EE" sz="2400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57609731"/>
              </p:ext>
            </p:extLst>
          </p:nvPr>
        </p:nvGraphicFramePr>
        <p:xfrm>
          <a:off x="496958" y="1510752"/>
          <a:ext cx="5245823" cy="4552704"/>
        </p:xfrm>
        <a:graphic>
          <a:graphicData uri="http://schemas.openxmlformats.org/drawingml/2006/table">
            <a:tbl>
              <a:tblPr/>
              <a:tblGrid>
                <a:gridCol w="1662941"/>
                <a:gridCol w="1194294"/>
                <a:gridCol w="1194294"/>
                <a:gridCol w="1194294"/>
              </a:tblGrid>
              <a:tr h="33167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93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Sisse-rännanud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Välja-rännanud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Rände-saldo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993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67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67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670"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93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39935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Sisse-rännanud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Välja-rännanud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Rände-saldo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67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2724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670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59321988"/>
              </p:ext>
            </p:extLst>
          </p:nvPr>
        </p:nvGraphicFramePr>
        <p:xfrm>
          <a:off x="6728618" y="1510752"/>
          <a:ext cx="5178460" cy="4808222"/>
        </p:xfrm>
        <a:graphic>
          <a:graphicData uri="http://schemas.openxmlformats.org/drawingml/2006/table">
            <a:tbl>
              <a:tblPr/>
              <a:tblGrid>
                <a:gridCol w="1583223"/>
                <a:gridCol w="1220402"/>
                <a:gridCol w="1253385"/>
                <a:gridCol w="1121450"/>
              </a:tblGrid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82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Sisse-rännanud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Välja-rännanud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Rände-saldo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82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8420">
                <a:tc>
                  <a:txBody>
                    <a:bodyPr/>
                    <a:lstStyle/>
                    <a:p>
                      <a:pPr algn="l" fontAlgn="b"/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sng" strike="noStrike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0782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Sisse-rännanud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Välja-rännanud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Rände-saldo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20782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3307">
                <a:tc>
                  <a:txBody>
                    <a:bodyPr/>
                    <a:lstStyle/>
                    <a:p>
                      <a:pPr algn="l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</a:t>
                      </a:r>
                      <a:r>
                        <a:rPr lang="et-E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linn</a:t>
                      </a:r>
                      <a:endParaRPr lang="et-EE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56768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8780" y="157655"/>
            <a:ext cx="10214580" cy="112250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Väljaränne Viljandi maakonna omavalitsusüksustest teistesse Eesti omavalitsusüksustesse (vähemalt 4 rändejuhtu), 2017</a:t>
            </a:r>
            <a:endParaRPr lang="et-EE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EB1-1165-4552-B345-938E4BDB841F}" type="datetime1">
              <a:rPr lang="et-EE" smtClean="0"/>
              <a:t>12.11.2018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516398"/>
              </p:ext>
            </p:extLst>
          </p:nvPr>
        </p:nvGraphicFramePr>
        <p:xfrm>
          <a:off x="336332" y="1280159"/>
          <a:ext cx="11550868" cy="4914576"/>
        </p:xfrm>
        <a:graphic>
          <a:graphicData uri="http://schemas.openxmlformats.org/drawingml/2006/table">
            <a:tbl>
              <a:tblPr/>
              <a:tblGrid>
                <a:gridCol w="716332"/>
                <a:gridCol w="1925145"/>
                <a:gridCol w="417860"/>
                <a:gridCol w="2193770"/>
                <a:gridCol w="432786"/>
                <a:gridCol w="2372854"/>
                <a:gridCol w="716332"/>
                <a:gridCol w="2059457"/>
                <a:gridCol w="716332"/>
              </a:tblGrid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Saaremaa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430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Saue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Põhja-Pärnumaa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Viimsi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Järva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Põltsamaa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Saaremaa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Paide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Saarde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Saku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Rapla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Rõuge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Viimsi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Elva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Põltsamaa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430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Kambja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Kambja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Harku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Häädemeeste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3430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Kohtla-Järve linn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Elva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Nõo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Valga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Saku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Kambja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Võru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Järva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Viimsi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Võru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Põltsamaa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7449"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Tõrva vald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02" marR="4802" marT="480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80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09331"/>
            <a:ext cx="10214580" cy="582559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piirid, 1922 ja 2018</a:t>
            </a:r>
            <a:endParaRPr lang="et-EE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506" y="691889"/>
            <a:ext cx="7642165" cy="5589641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C7B-8F0C-4389-B2C7-B00B8BCAAD7F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6750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68965"/>
            <a:ext cx="10214580" cy="99391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Sisseränne </a:t>
            </a:r>
            <a:r>
              <a:rPr lang="et-EE" sz="2400" dirty="0"/>
              <a:t>Viljandi maakonna </a:t>
            </a:r>
            <a:r>
              <a:rPr lang="et-EE" sz="2400" dirty="0" smtClean="0"/>
              <a:t>omavalitsusüksustesse teistest </a:t>
            </a:r>
            <a:r>
              <a:rPr lang="et-EE" sz="2400" dirty="0"/>
              <a:t>Eesti </a:t>
            </a:r>
            <a:r>
              <a:rPr lang="et-EE" sz="2400" dirty="0" smtClean="0"/>
              <a:t>omavalitsusüksustest </a:t>
            </a:r>
            <a:r>
              <a:rPr lang="et-EE" sz="2400" dirty="0"/>
              <a:t>(vähemalt 4 rändejuhtu), 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59385" y="1587914"/>
            <a:ext cx="10213975" cy="4505325"/>
          </a:xfrm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5837169"/>
              </p:ext>
            </p:extLst>
          </p:nvPr>
        </p:nvGraphicFramePr>
        <p:xfrm>
          <a:off x="884585" y="1162879"/>
          <a:ext cx="10388775" cy="4876130"/>
        </p:xfrm>
        <a:graphic>
          <a:graphicData uri="http://schemas.openxmlformats.org/drawingml/2006/table">
            <a:tbl>
              <a:tblPr/>
              <a:tblGrid>
                <a:gridCol w="645099"/>
                <a:gridCol w="1464911"/>
                <a:gridCol w="752615"/>
                <a:gridCol w="1464911"/>
                <a:gridCol w="1236440"/>
                <a:gridCol w="1464911"/>
                <a:gridCol w="846692"/>
                <a:gridCol w="1464911"/>
                <a:gridCol w="1048285"/>
              </a:tblGrid>
              <a:tr h="243123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Mulgi vald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Põhja-Sakala vald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linn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Viljandi vald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Tallinn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Tõrva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Põltsamaa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Pärnu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Jõgeva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Järva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Saue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Kose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Kastre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Valga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Saue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Järva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Lääne-Nigula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219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Saarde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Paide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Põhja-Pärnumaa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Lääne-Harju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Tartu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Saarde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Tõrva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219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Saue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Põhja-Pärnumaa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Lääne-Harju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Lääne-Harju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Alutaguse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Lääne-Nigula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Põltsamaa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Räpina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Paide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Paide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5219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Põhja-Pärnumaa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Türi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Saarde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Võru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Tori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Maardu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Luunja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Haapsalu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Elva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Põlva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Võru linn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5525">
                <a:tc>
                  <a:txBody>
                    <a:bodyPr/>
                    <a:lstStyle/>
                    <a:p>
                      <a:pPr algn="ctr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Tõrva vald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t-EE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2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t-EE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53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8780" y="89452"/>
            <a:ext cx="10214580" cy="494421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rahvastiku soovanusstruktuur, 2018</a:t>
            </a:r>
            <a:endParaRPr lang="et-EE" sz="24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7444" y="750560"/>
            <a:ext cx="5580132" cy="452075"/>
          </a:xfrm>
        </p:spPr>
        <p:txBody>
          <a:bodyPr>
            <a:normAutofit/>
          </a:bodyPr>
          <a:lstStyle/>
          <a:p>
            <a:r>
              <a:rPr lang="et-EE" sz="1800" dirty="0" smtClean="0"/>
              <a:t>1. </a:t>
            </a:r>
            <a:r>
              <a:rPr lang="et-EE" sz="1800" dirty="0"/>
              <a:t>j</a:t>
            </a:r>
            <a:r>
              <a:rPr lang="et-EE" sz="1800" dirty="0" smtClean="0"/>
              <a:t>aanuar 2014</a:t>
            </a:r>
            <a:endParaRPr lang="et-EE" sz="1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443" y="1369322"/>
            <a:ext cx="5580132" cy="498702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66070" y="750560"/>
            <a:ext cx="5101160" cy="452075"/>
          </a:xfrm>
        </p:spPr>
        <p:txBody>
          <a:bodyPr>
            <a:normAutofit/>
          </a:bodyPr>
          <a:lstStyle/>
          <a:p>
            <a:r>
              <a:rPr lang="et-EE" sz="1800" dirty="0" smtClean="0"/>
              <a:t>1. </a:t>
            </a:r>
            <a:r>
              <a:rPr lang="et-EE" sz="1800" dirty="0"/>
              <a:t>j</a:t>
            </a:r>
            <a:r>
              <a:rPr lang="et-EE" sz="1800" dirty="0" smtClean="0"/>
              <a:t>aanuar 2018</a:t>
            </a:r>
            <a:endParaRPr lang="et-EE" sz="18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C7B-8F0C-4389-B2C7-B00B8BCAAD7F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070" y="1369323"/>
            <a:ext cx="5701252" cy="48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1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356" y="69575"/>
            <a:ext cx="9862003" cy="655982"/>
          </a:xfrm>
        </p:spPr>
        <p:txBody>
          <a:bodyPr>
            <a:normAutofit/>
          </a:bodyPr>
          <a:lstStyle/>
          <a:p>
            <a:r>
              <a:rPr lang="et-EE" sz="2000" dirty="0"/>
              <a:t>Mulgi </a:t>
            </a:r>
            <a:r>
              <a:rPr lang="et-EE" sz="2000" dirty="0" smtClean="0"/>
              <a:t>valla ja Põhja-Sakala valla rahvastiku soovanusstruktuur, 1. jaanuar 2018</a:t>
            </a:r>
            <a:endParaRPr lang="et-E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5915" y="725557"/>
            <a:ext cx="4938795" cy="82391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Mulgi vald</a:t>
            </a:r>
            <a:endParaRPr lang="et-EE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1938" y="971343"/>
            <a:ext cx="5101160" cy="479770"/>
          </a:xfrm>
        </p:spPr>
        <p:txBody>
          <a:bodyPr>
            <a:normAutofit/>
          </a:bodyPr>
          <a:lstStyle/>
          <a:p>
            <a:r>
              <a:rPr lang="et-EE" sz="2000" dirty="0" smtClean="0"/>
              <a:t>Põhja-Sakala vald</a:t>
            </a:r>
            <a:endParaRPr lang="et-EE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338" y="6458364"/>
            <a:ext cx="7234760" cy="365125"/>
          </a:xfrm>
        </p:spPr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08" y="1795255"/>
            <a:ext cx="5759779" cy="3949562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16087" y="1802472"/>
            <a:ext cx="5711402" cy="393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9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68965"/>
            <a:ext cx="10214580" cy="516835"/>
          </a:xfrm>
        </p:spPr>
        <p:txBody>
          <a:bodyPr>
            <a:normAutofit/>
          </a:bodyPr>
          <a:lstStyle/>
          <a:p>
            <a:r>
              <a:rPr lang="et-EE" sz="2000" dirty="0"/>
              <a:t>Viljandi </a:t>
            </a:r>
            <a:r>
              <a:rPr lang="et-EE" sz="2000" dirty="0" smtClean="0"/>
              <a:t>linna ja Viljandi valla rahvastiku soovanusstruktuur, 1. jaanuar 2018</a:t>
            </a:r>
            <a:endParaRPr lang="et-EE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82309" y="692885"/>
            <a:ext cx="4938795" cy="82391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Viljandi linn</a:t>
            </a:r>
            <a:endParaRPr lang="et-EE" sz="18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2308" y="1516797"/>
            <a:ext cx="4938795" cy="3684588"/>
          </a:xfrm>
        </p:spPr>
        <p:txBody>
          <a:bodyPr/>
          <a:lstStyle/>
          <a:p>
            <a:pPr marL="0" indent="0">
              <a:buNone/>
            </a:pPr>
            <a:endParaRPr lang="et-E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692885"/>
            <a:ext cx="5101160" cy="82391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Viljandi vald</a:t>
            </a:r>
            <a:endParaRPr lang="et-EE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1" y="1559749"/>
            <a:ext cx="6009726" cy="409172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089040" y="1559749"/>
            <a:ext cx="6023933" cy="40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88844"/>
            <a:ext cx="10214580" cy="755374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rahvastiku vanusstruktuuri iseloomustavaid näitajaid, 1. jaanuar 2018</a:t>
            </a:r>
            <a:endParaRPr lang="et-E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823" y="944218"/>
            <a:ext cx="4938795" cy="357808"/>
          </a:xfrm>
        </p:spPr>
        <p:txBody>
          <a:bodyPr>
            <a:normAutofit/>
          </a:bodyPr>
          <a:lstStyle/>
          <a:p>
            <a:r>
              <a:rPr lang="et-EE" sz="1800" dirty="0" smtClean="0"/>
              <a:t>Ülalpeetavate määr</a:t>
            </a:r>
            <a:endParaRPr lang="et-EE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5491" y="944218"/>
            <a:ext cx="5538950" cy="524219"/>
          </a:xfrm>
        </p:spPr>
        <p:txBody>
          <a:bodyPr>
            <a:noAutofit/>
          </a:bodyPr>
          <a:lstStyle/>
          <a:p>
            <a:r>
              <a:rPr lang="et-EE" sz="1800" dirty="0" smtClean="0"/>
              <a:t>Demograafiline tööturusurve indeks </a:t>
            </a:r>
          </a:p>
          <a:p>
            <a:r>
              <a:rPr lang="et-EE" sz="1800" dirty="0" smtClean="0"/>
              <a:t>(</a:t>
            </a:r>
            <a:r>
              <a:rPr lang="et-EE" sz="1800" dirty="0"/>
              <a:t>10–19-aastaste </a:t>
            </a:r>
            <a:r>
              <a:rPr lang="et-EE" sz="1800" dirty="0" smtClean="0"/>
              <a:t>arv / </a:t>
            </a:r>
            <a:r>
              <a:rPr lang="et-EE" sz="1800" dirty="0"/>
              <a:t>55–64-aastaste </a:t>
            </a:r>
            <a:r>
              <a:rPr lang="et-EE" sz="1800" dirty="0" smtClean="0"/>
              <a:t>arvuga)</a:t>
            </a:r>
            <a:endParaRPr lang="et-EE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40625"/>
            <a:ext cx="7234760" cy="365125"/>
          </a:xfrm>
        </p:spPr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41979208"/>
              </p:ext>
            </p:extLst>
          </p:nvPr>
        </p:nvGraphicFramePr>
        <p:xfrm>
          <a:off x="561975" y="1468438"/>
          <a:ext cx="5351808" cy="4813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44027136"/>
              </p:ext>
            </p:extLst>
          </p:nvPr>
        </p:nvGraphicFramePr>
        <p:xfrm>
          <a:off x="6172199" y="1468438"/>
          <a:ext cx="5615609" cy="472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84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365125"/>
            <a:ext cx="10214058" cy="91503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Naisi 100 mehe kohta Viljandi maakonnas vanusrühma järgi, </a:t>
            </a:r>
            <a:br>
              <a:rPr lang="et-EE" sz="2400" dirty="0" smtClean="0"/>
            </a:br>
            <a:r>
              <a:rPr lang="et-EE" sz="2400" dirty="0" smtClean="0"/>
              <a:t>1. jaanuar 2018</a:t>
            </a:r>
            <a:endParaRPr lang="et-EE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/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7970"/>
              </p:ext>
            </p:extLst>
          </p:nvPr>
        </p:nvGraphicFramePr>
        <p:xfrm>
          <a:off x="546538" y="1304925"/>
          <a:ext cx="11172496" cy="477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62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8780" y="105104"/>
            <a:ext cx="10214580" cy="704194"/>
          </a:xfrm>
        </p:spPr>
        <p:txBody>
          <a:bodyPr>
            <a:normAutofit/>
          </a:bodyPr>
          <a:lstStyle/>
          <a:p>
            <a:r>
              <a:rPr lang="et-EE" sz="2400" dirty="0" smtClean="0"/>
              <a:t>Naisi 100 mehe kohta Mulgi ja Põhja-Sakala vallas, 1. jaanuar 2018</a:t>
            </a:r>
            <a:endParaRPr lang="et-EE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33263" y="809298"/>
            <a:ext cx="4938795" cy="40990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Mulgi vald</a:t>
            </a:r>
            <a:endParaRPr lang="et-EE" sz="1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997575" y="748207"/>
            <a:ext cx="5101160" cy="470993"/>
          </a:xfrm>
        </p:spPr>
        <p:txBody>
          <a:bodyPr>
            <a:normAutofit/>
          </a:bodyPr>
          <a:lstStyle/>
          <a:p>
            <a:r>
              <a:rPr lang="et-EE" sz="1800" dirty="0" smtClean="0"/>
              <a:t>Põhja-Sakala vald</a:t>
            </a:r>
            <a:endParaRPr lang="et-EE" sz="1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12080846"/>
              </p:ext>
            </p:extLst>
          </p:nvPr>
        </p:nvGraphicFramePr>
        <p:xfrm>
          <a:off x="126123" y="1385887"/>
          <a:ext cx="5871451" cy="468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503289260"/>
              </p:ext>
            </p:extLst>
          </p:nvPr>
        </p:nvGraphicFramePr>
        <p:xfrm>
          <a:off x="5997575" y="1385887"/>
          <a:ext cx="5910263" cy="4746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269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79514"/>
            <a:ext cx="10214580" cy="57647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Naisi 100 mehe kohta Viljandi linnas ja Viljandi vallas, 1. jaanuar 2018</a:t>
            </a:r>
            <a:endParaRPr lang="et-E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780" y="655984"/>
            <a:ext cx="4938795" cy="387625"/>
          </a:xfrm>
        </p:spPr>
        <p:txBody>
          <a:bodyPr>
            <a:normAutofit/>
          </a:bodyPr>
          <a:lstStyle/>
          <a:p>
            <a:r>
              <a:rPr lang="et-EE" sz="1800" dirty="0" smtClean="0"/>
              <a:t>Viljandi linn</a:t>
            </a:r>
            <a:endParaRPr lang="et-EE" sz="1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4887" y="655984"/>
            <a:ext cx="5101160" cy="387625"/>
          </a:xfrm>
        </p:spPr>
        <p:txBody>
          <a:bodyPr>
            <a:normAutofit/>
          </a:bodyPr>
          <a:lstStyle/>
          <a:p>
            <a:r>
              <a:rPr lang="et-EE" sz="1800" dirty="0" smtClean="0"/>
              <a:t>Viljandi vald</a:t>
            </a:r>
            <a:endParaRPr lang="et-EE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10774397"/>
              </p:ext>
            </p:extLst>
          </p:nvPr>
        </p:nvGraphicFramePr>
        <p:xfrm>
          <a:off x="119270" y="1210296"/>
          <a:ext cx="5878305" cy="514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9853577"/>
              </p:ext>
            </p:extLst>
          </p:nvPr>
        </p:nvGraphicFramePr>
        <p:xfrm>
          <a:off x="6172200" y="1209674"/>
          <a:ext cx="5893904" cy="5146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256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84084"/>
            <a:ext cx="10214580" cy="493986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Keskmine brutokuupalk Viljandi maakonnas</a:t>
            </a:r>
            <a:endParaRPr lang="et-E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8821" y="717660"/>
            <a:ext cx="4938795" cy="701237"/>
          </a:xfrm>
        </p:spPr>
        <p:txBody>
          <a:bodyPr>
            <a:normAutofit/>
          </a:bodyPr>
          <a:lstStyle/>
          <a:p>
            <a:r>
              <a:rPr lang="et-EE" sz="1800" dirty="0" smtClean="0"/>
              <a:t>Keskmise brutokuupalga suurus Eestis ja Viljandi maakonnas, </a:t>
            </a:r>
            <a:r>
              <a:rPr lang="et-EE" sz="1800" dirty="0"/>
              <a:t>2000–2017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717660"/>
            <a:ext cx="5101160" cy="701237"/>
          </a:xfrm>
        </p:spPr>
        <p:txBody>
          <a:bodyPr>
            <a:normAutofit/>
          </a:bodyPr>
          <a:lstStyle/>
          <a:p>
            <a:r>
              <a:rPr lang="et-EE" sz="1800" dirty="0" smtClean="0"/>
              <a:t>Keskmine brutokuupalk maakonna järgi, 2017</a:t>
            </a:r>
            <a:endParaRPr lang="et-EE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451929"/>
            <a:ext cx="7234760" cy="365125"/>
          </a:xfrm>
        </p:spPr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66051769"/>
              </p:ext>
            </p:extLst>
          </p:nvPr>
        </p:nvGraphicFramePr>
        <p:xfrm>
          <a:off x="6172199" y="1681163"/>
          <a:ext cx="5820103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25903275"/>
              </p:ext>
            </p:extLst>
          </p:nvPr>
        </p:nvGraphicFramePr>
        <p:xfrm>
          <a:off x="170121" y="1681163"/>
          <a:ext cx="5827454" cy="4508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18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58780" y="73573"/>
            <a:ext cx="10214580" cy="651641"/>
          </a:xfrm>
        </p:spPr>
        <p:txBody>
          <a:bodyPr>
            <a:normAutofit/>
          </a:bodyPr>
          <a:lstStyle/>
          <a:p>
            <a:r>
              <a:rPr lang="et-EE" sz="2000" dirty="0" smtClean="0"/>
              <a:t>Palgatöötaja kuukeskmine brutotulu Viljandi maakonna omavalitsusüksustes, </a:t>
            </a:r>
            <a:r>
              <a:rPr lang="et-EE" sz="2000" dirty="0"/>
              <a:t>2013–2017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1058780" y="725215"/>
            <a:ext cx="4938795" cy="441434"/>
          </a:xfrm>
        </p:spPr>
        <p:txBody>
          <a:bodyPr>
            <a:normAutofit/>
          </a:bodyPr>
          <a:lstStyle/>
          <a:p>
            <a:r>
              <a:rPr lang="et-EE" sz="1800" dirty="0" smtClean="0"/>
              <a:t>Brutotulu suurus, eurot</a:t>
            </a:r>
            <a:endParaRPr lang="et-EE" sz="180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6172200" y="725214"/>
            <a:ext cx="5101160" cy="441435"/>
          </a:xfrm>
        </p:spPr>
        <p:txBody>
          <a:bodyPr>
            <a:normAutofit/>
          </a:bodyPr>
          <a:lstStyle/>
          <a:p>
            <a:r>
              <a:rPr lang="et-EE" sz="1800" dirty="0" smtClean="0"/>
              <a:t>Brutotulu saajate arv</a:t>
            </a:r>
            <a:endParaRPr lang="et-EE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6" name="Content Placeholder 1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9538576"/>
              </p:ext>
            </p:extLst>
          </p:nvPr>
        </p:nvGraphicFramePr>
        <p:xfrm>
          <a:off x="126124" y="1333336"/>
          <a:ext cx="5871451" cy="4856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Content Placeholder 1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3858898"/>
              </p:ext>
            </p:extLst>
          </p:nvPr>
        </p:nvGraphicFramePr>
        <p:xfrm>
          <a:off x="6172200" y="1333336"/>
          <a:ext cx="5851634" cy="4689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5801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058780" y="99391"/>
            <a:ext cx="10214580" cy="715619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haldusjaotus, 2017 ja 2018</a:t>
            </a:r>
            <a:endParaRPr lang="et-EE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522067" y="815010"/>
            <a:ext cx="4938795" cy="407503"/>
          </a:xfrm>
        </p:spPr>
        <p:txBody>
          <a:bodyPr>
            <a:normAutofit/>
          </a:bodyPr>
          <a:lstStyle/>
          <a:p>
            <a:r>
              <a:rPr lang="et-EE" sz="1800" dirty="0" smtClean="0"/>
              <a:t>1. </a:t>
            </a:r>
            <a:r>
              <a:rPr lang="et-EE" sz="1800" dirty="0"/>
              <a:t>j</a:t>
            </a:r>
            <a:r>
              <a:rPr lang="et-EE" sz="1800" dirty="0" smtClean="0"/>
              <a:t>aanuar 2017</a:t>
            </a:r>
            <a:endParaRPr lang="et-EE" sz="18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66" y="1222513"/>
            <a:ext cx="4893725" cy="4893725"/>
          </a:xfrm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5771460" y="766886"/>
            <a:ext cx="5101160" cy="455627"/>
          </a:xfrm>
        </p:spPr>
        <p:txBody>
          <a:bodyPr>
            <a:normAutofit/>
          </a:bodyPr>
          <a:lstStyle/>
          <a:p>
            <a:r>
              <a:rPr lang="et-EE" sz="1800" dirty="0" smtClean="0"/>
              <a:t>1. </a:t>
            </a:r>
            <a:r>
              <a:rPr lang="et-EE" sz="1800" dirty="0"/>
              <a:t>j</a:t>
            </a:r>
            <a:r>
              <a:rPr lang="et-EE" sz="1800" dirty="0" smtClean="0"/>
              <a:t>aanuar 2018</a:t>
            </a:r>
            <a:endParaRPr lang="et-EE" sz="1800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459" y="1222512"/>
            <a:ext cx="4893725" cy="4893725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C7B-8F0C-4389-B2C7-B00B8BCAAD7F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 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1242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73573"/>
            <a:ext cx="10214580" cy="63062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Brutotulu saajate arv Viljandi maakonnas, </a:t>
            </a:r>
            <a:r>
              <a:rPr lang="et-EE" sz="2400" dirty="0"/>
              <a:t>2013–2017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733021194"/>
              </p:ext>
            </p:extLst>
          </p:nvPr>
        </p:nvGraphicFramePr>
        <p:xfrm>
          <a:off x="830317" y="704192"/>
          <a:ext cx="10443043" cy="550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141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15615"/>
            <a:ext cx="10214580" cy="935419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Kuukeskmine brutotulu Eestis ja Viljandi maakonnas soo ja vanuserühma järgi, 2017 (eurot)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7" name="Chart Placeholder 6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748501877"/>
              </p:ext>
            </p:extLst>
          </p:nvPr>
        </p:nvGraphicFramePr>
        <p:xfrm>
          <a:off x="1058863" y="977463"/>
          <a:ext cx="10213975" cy="5105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825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"/>
            <a:ext cx="10214580" cy="103001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Kuukeskmine brutotulu Viljandi maakonna omavalitsusüksustes soo ja vanuserühma järgi, 2017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242848376"/>
              </p:ext>
            </p:extLst>
          </p:nvPr>
        </p:nvGraphicFramePr>
        <p:xfrm>
          <a:off x="1058780" y="1250621"/>
          <a:ext cx="10213975" cy="4885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437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rutotul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1323" y="0"/>
            <a:ext cx="767067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339" y="1700808"/>
            <a:ext cx="4367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>
                <a:solidFill>
                  <a:srgbClr val="003951"/>
                </a:solidFill>
              </a:rPr>
              <a:t>Palgatöötaja kuukeskmine </a:t>
            </a:r>
            <a:r>
              <a:rPr lang="et-EE" sz="2400" b="1" dirty="0" smtClean="0">
                <a:solidFill>
                  <a:srgbClr val="003951"/>
                </a:solidFill>
              </a:rPr>
              <a:t>brutotulu Viljandi maakonna kantides, </a:t>
            </a:r>
            <a:r>
              <a:rPr lang="et-EE" sz="2400" b="1" dirty="0">
                <a:solidFill>
                  <a:srgbClr val="003951"/>
                </a:solidFill>
              </a:rPr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6874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1285" y="0"/>
            <a:ext cx="9409045" cy="701749"/>
          </a:xfrm>
        </p:spPr>
        <p:txBody>
          <a:bodyPr/>
          <a:lstStyle/>
          <a:p>
            <a:r>
              <a:rPr lang="et-EE" sz="2400" dirty="0" smtClean="0"/>
              <a:t>Viljandi maakonna osatähtsus Eesti </a:t>
            </a:r>
            <a:r>
              <a:rPr lang="et-EE" sz="2400" dirty="0"/>
              <a:t>SKP-s,1995–2016 </a:t>
            </a:r>
            <a:r>
              <a:rPr lang="et-EE" sz="2400" dirty="0" smtClean="0"/>
              <a:t>(%)</a:t>
            </a:r>
            <a:endParaRPr lang="et-EE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t-EE" dirty="0" smtClean="0"/>
              <a:t>Statistikaamet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832916"/>
              </p:ext>
            </p:extLst>
          </p:nvPr>
        </p:nvGraphicFramePr>
        <p:xfrm>
          <a:off x="358000" y="894833"/>
          <a:ext cx="11156950" cy="5404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11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116959"/>
            <a:ext cx="10214580" cy="563525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ettevõtted töötajate arvu järgi*, </a:t>
            </a:r>
            <a:r>
              <a:rPr lang="et-EE" sz="2400" dirty="0"/>
              <a:t>2004–2017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13202611"/>
              </p:ext>
            </p:extLst>
          </p:nvPr>
        </p:nvGraphicFramePr>
        <p:xfrm>
          <a:off x="6019801" y="859865"/>
          <a:ext cx="5253558" cy="5009304"/>
        </p:xfrm>
        <a:graphic>
          <a:graphicData uri="http://schemas.openxmlformats.org/drawingml/2006/table">
            <a:tbl>
              <a:tblPr/>
              <a:tblGrid>
                <a:gridCol w="875593"/>
                <a:gridCol w="875593"/>
                <a:gridCol w="875593"/>
                <a:gridCol w="875593"/>
                <a:gridCol w="875593"/>
                <a:gridCol w="875593"/>
              </a:tblGrid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Aasta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Kokku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Töötajate arv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932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 ja enam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50–249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10–49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Vähem kui 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3 183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3 295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3 592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3 442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4665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3 761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3 540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3844727"/>
              </p:ext>
            </p:extLst>
          </p:nvPr>
        </p:nvGraphicFramePr>
        <p:xfrm>
          <a:off x="276447" y="859871"/>
          <a:ext cx="5743353" cy="5317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363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8780" y="223285"/>
            <a:ext cx="10214580" cy="75491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Kasumitaotluseta üksused Viljandi maakonnas, </a:t>
            </a:r>
            <a:r>
              <a:rPr lang="et-EE" sz="2400" dirty="0"/>
              <a:t>2004–2017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AAEB1-1165-4552-B345-938E4BDB841F}" type="datetime1">
              <a:rPr lang="et-EE" smtClean="0"/>
              <a:t>12.11.2018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372506"/>
              </p:ext>
            </p:extLst>
          </p:nvPr>
        </p:nvGraphicFramePr>
        <p:xfrm>
          <a:off x="595423" y="1073888"/>
          <a:ext cx="10677415" cy="5282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3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50334" y="276446"/>
            <a:ext cx="9827331" cy="55289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Viljandimaa põllumajanduslike ettevõtete näitajad</a:t>
            </a:r>
            <a:endParaRPr lang="et-EE" sz="2400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856263"/>
              </p:ext>
            </p:extLst>
          </p:nvPr>
        </p:nvGraphicFramePr>
        <p:xfrm>
          <a:off x="318978" y="627320"/>
          <a:ext cx="10858687" cy="5460112"/>
        </p:xfrm>
        <a:graphic>
          <a:graphicData uri="http://schemas.openxmlformats.org/drawingml/2006/table">
            <a:tbl>
              <a:tblPr/>
              <a:tblGrid>
                <a:gridCol w="3853087"/>
                <a:gridCol w="1401120"/>
                <a:gridCol w="1401120"/>
                <a:gridCol w="1401120"/>
                <a:gridCol w="1401120"/>
                <a:gridCol w="1401120"/>
              </a:tblGrid>
              <a:tr h="389604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Osatähtsus Eestis, %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0018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Põllukultuuride kasvupind kokku, ha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50 030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59 402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66 849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72 156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teravili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29 911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33 929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34 931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36 380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kaunvili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1 618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7 920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rapsi- ja rüpsiseeme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4 774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9 622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10 475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7 667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kartul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1 065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avamaaköögivili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Põllukultuuride kogusaak, t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teravili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62 013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96 490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120 621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154 539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754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kaunvili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rapsi- ja rüpsiseeme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5 944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12 869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18 064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19 058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kartul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12 010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3 314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14 899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10 291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avamaaköögivili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1 841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2 908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2 343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Loomad aasta lõpul, tuhat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veised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piimalehmad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sead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125,3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lambad ja kitsed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Loomakasvatustoodang, t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Liha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12 038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12 968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15 617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14 946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veiseliha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1 162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sealiha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14 585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009">
                <a:tc>
                  <a:txBody>
                    <a:bodyPr/>
                    <a:lstStyle/>
                    <a:p>
                      <a:pPr algn="l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Piim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42 611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47 906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55 037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69 336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</a:t>
                      </a:r>
                    </a:p>
                  </a:txBody>
                  <a:tcPr marL="6037" marR="6037" marT="60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3086" y="6289450"/>
            <a:ext cx="2522620" cy="345266"/>
          </a:xfrm>
        </p:spPr>
        <p:txBody>
          <a:bodyPr/>
          <a:lstStyle/>
          <a:p>
            <a:fld id="{996AAEB1-1165-4552-B345-938E4BDB841F}" type="datetime1">
              <a:rPr lang="et-EE" smtClean="0"/>
              <a:t>12.11.2018</a:t>
            </a:fld>
            <a:endParaRPr lang="et-E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2906" y="6289450"/>
            <a:ext cx="7234760" cy="462224"/>
          </a:xfrm>
        </p:spPr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6058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47145"/>
            <a:ext cx="10214580" cy="893379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Kohaliku omavalitsuse eelarvete kulude osatähtsus tegevusala grupi järgi Viljandi maakonnas, </a:t>
            </a:r>
            <a:r>
              <a:rPr lang="et-EE" sz="2400" dirty="0"/>
              <a:t>2013–2017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563194859"/>
              </p:ext>
            </p:extLst>
          </p:nvPr>
        </p:nvGraphicFramePr>
        <p:xfrm>
          <a:off x="273269" y="1040525"/>
          <a:ext cx="11687503" cy="5042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8275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51056"/>
            <a:ext cx="10214580" cy="745434"/>
          </a:xfrm>
        </p:spPr>
        <p:txBody>
          <a:bodyPr>
            <a:normAutofit fontScale="90000"/>
          </a:bodyPr>
          <a:lstStyle/>
          <a:p>
            <a:r>
              <a:rPr lang="et-EE" sz="2400" dirty="0" smtClean="0"/>
              <a:t>Füüsilise isiku tulumaks Viljandi maakonna kohalike omavalitsuste eelarvetes, </a:t>
            </a:r>
            <a:r>
              <a:rPr lang="et-EE" sz="2400" dirty="0"/>
              <a:t>2013–2017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77688" y="884584"/>
            <a:ext cx="5619888" cy="496956"/>
          </a:xfrm>
        </p:spPr>
        <p:txBody>
          <a:bodyPr>
            <a:normAutofit/>
          </a:bodyPr>
          <a:lstStyle/>
          <a:p>
            <a:r>
              <a:rPr lang="et-EE" sz="1800" dirty="0" smtClean="0"/>
              <a:t>Füüsilise isiku tulumaks elaniku kohta, eurot</a:t>
            </a:r>
            <a:endParaRPr lang="et-EE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172200" y="896491"/>
            <a:ext cx="5101160" cy="485050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Füüsilise isiku tulumaksu osatähtsus kohaliku omavalitsuse eelarvete tuludes, %</a:t>
            </a:r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91657822"/>
              </p:ext>
            </p:extLst>
          </p:nvPr>
        </p:nvGraphicFramePr>
        <p:xfrm>
          <a:off x="298174" y="1548227"/>
          <a:ext cx="5699401" cy="464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ontent Placeholder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681748240"/>
              </p:ext>
            </p:extLst>
          </p:nvPr>
        </p:nvGraphicFramePr>
        <p:xfrm>
          <a:off x="6172200" y="1548227"/>
          <a:ext cx="5100638" cy="464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89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69574"/>
            <a:ext cx="10214580" cy="506896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rahvaarv aasta alguse seisuga</a:t>
            </a:r>
            <a:endParaRPr lang="et-E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0911" y="617676"/>
            <a:ext cx="4938795" cy="535263"/>
          </a:xfrm>
        </p:spPr>
        <p:txBody>
          <a:bodyPr>
            <a:normAutofit lnSpcReduction="10000"/>
          </a:bodyPr>
          <a:lstStyle/>
          <a:p>
            <a:r>
              <a:rPr lang="et-EE" sz="1800" dirty="0" smtClean="0"/>
              <a:t>1990-2013 ja 2014-2040 (prognoos) (Statistikaamet, 2014)</a:t>
            </a:r>
            <a:endParaRPr lang="et-EE" sz="1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391" y="1319625"/>
            <a:ext cx="5898184" cy="48700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070" y="617676"/>
            <a:ext cx="5101160" cy="535263"/>
          </a:xfrm>
        </p:spPr>
        <p:txBody>
          <a:bodyPr>
            <a:normAutofit/>
          </a:bodyPr>
          <a:lstStyle/>
          <a:p>
            <a:r>
              <a:rPr lang="et-EE" sz="1800" dirty="0" smtClean="0"/>
              <a:t>2012-2018 (Statistikaamet, 05.06.2018)</a:t>
            </a:r>
            <a:endParaRPr lang="et-EE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 Statistikaamet</a:t>
            </a:r>
            <a:endParaRPr lang="et-EE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69070575"/>
              </p:ext>
            </p:extLst>
          </p:nvPr>
        </p:nvGraphicFramePr>
        <p:xfrm>
          <a:off x="6172200" y="1319626"/>
          <a:ext cx="5100638" cy="4870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654099"/>
              </p:ext>
            </p:extLst>
          </p:nvPr>
        </p:nvGraphicFramePr>
        <p:xfrm>
          <a:off x="8577470" y="1421296"/>
          <a:ext cx="3220278" cy="1808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136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24339" y="0"/>
            <a:ext cx="10426147" cy="815010"/>
          </a:xfrm>
        </p:spPr>
        <p:txBody>
          <a:bodyPr>
            <a:normAutofit/>
          </a:bodyPr>
          <a:lstStyle/>
          <a:p>
            <a:r>
              <a:rPr lang="et-EE" sz="2400" dirty="0" smtClean="0"/>
              <a:t>15–64-aastaste tööhõivemäär Viljandi maakonnas ja Eestis, </a:t>
            </a:r>
            <a:r>
              <a:rPr lang="et-EE" sz="2400" dirty="0"/>
              <a:t>1997–2017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74680417"/>
              </p:ext>
            </p:extLst>
          </p:nvPr>
        </p:nvGraphicFramePr>
        <p:xfrm>
          <a:off x="765313" y="745434"/>
          <a:ext cx="10507525" cy="5610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09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39149"/>
            <a:ext cx="10214580" cy="1083364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15–64-aastaste hõivatute arv ja osatähtsus Eestis, </a:t>
            </a:r>
            <a:r>
              <a:rPr lang="et-EE" sz="2400" dirty="0"/>
              <a:t>1997–2017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3489084041"/>
              </p:ext>
            </p:extLst>
          </p:nvPr>
        </p:nvGraphicFramePr>
        <p:xfrm>
          <a:off x="557113" y="1222513"/>
          <a:ext cx="10716247" cy="5059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1023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29609"/>
            <a:ext cx="10214580" cy="55289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koolivõrgu </a:t>
            </a:r>
            <a:r>
              <a:rPr lang="et-EE" sz="2400" dirty="0" err="1" smtClean="0"/>
              <a:t>üldnäitajad</a:t>
            </a:r>
            <a:r>
              <a:rPr lang="et-EE" sz="2400" dirty="0" smtClean="0"/>
              <a:t>, 2004, 2008, </a:t>
            </a:r>
            <a:r>
              <a:rPr lang="et-EE" sz="2400" dirty="0"/>
              <a:t>2012–2017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931272" y="5946037"/>
            <a:ext cx="10213975" cy="410313"/>
          </a:xfrm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2219182"/>
              </p:ext>
            </p:extLst>
          </p:nvPr>
        </p:nvGraphicFramePr>
        <p:xfrm>
          <a:off x="648586" y="956936"/>
          <a:ext cx="10496660" cy="4701708"/>
        </p:xfrm>
        <a:graphic>
          <a:graphicData uri="http://schemas.openxmlformats.org/drawingml/2006/table">
            <a:tbl>
              <a:tblPr/>
              <a:tblGrid>
                <a:gridCol w="3286076"/>
                <a:gridCol w="901323"/>
                <a:gridCol w="901323"/>
                <a:gridCol w="901323"/>
                <a:gridCol w="901323"/>
                <a:gridCol w="901323"/>
                <a:gridCol w="901323"/>
                <a:gridCol w="901323"/>
                <a:gridCol w="901323"/>
              </a:tblGrid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Alusharidus, 31. detsember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Koolieelsed lasteasutused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Lapsed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1 837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2 039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2 191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Üldharidus, õppeaasta alguses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Päevaõpe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õppeasutused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õpilased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8 492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5 089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4 886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4 856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4 934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gümnaasiumiklassides</a:t>
                      </a:r>
                    </a:p>
                  </a:txBody>
                  <a:tcPr marL="19050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1 457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1 157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Õhtu- ja kaugõpe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täiskasvanute gümnaasiumid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osakonnad päevakoolide juures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õpilased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Kutseharidus, õppeaasta alguses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Õppeasutused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206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Õpilased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1 636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55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hikooli_opiranne_20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688" y="1"/>
            <a:ext cx="969131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34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794386072"/>
              </p:ext>
            </p:extLst>
          </p:nvPr>
        </p:nvGraphicFramePr>
        <p:xfrm>
          <a:off x="1573619" y="1"/>
          <a:ext cx="10083989" cy="7061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17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ja_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4720"/>
            <a:ext cx="4165196" cy="2975860"/>
          </a:xfrm>
          <a:prstGeom prst="rect">
            <a:avLst/>
          </a:prstGeom>
        </p:spPr>
      </p:pic>
      <p:pic>
        <p:nvPicPr>
          <p:cNvPr id="7" name="Picture 6" descr="KarksiNuia_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6026" y="3884059"/>
            <a:ext cx="4128459" cy="2948947"/>
          </a:xfrm>
          <a:prstGeom prst="rect">
            <a:avLst/>
          </a:prstGeom>
        </p:spPr>
      </p:pic>
      <p:pic>
        <p:nvPicPr>
          <p:cNvPr id="8" name="Picture 7" descr="SuureJaani_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96267" y="836712"/>
            <a:ext cx="4165856" cy="2976331"/>
          </a:xfrm>
          <a:prstGeom prst="rect">
            <a:avLst/>
          </a:prstGeom>
        </p:spPr>
      </p:pic>
      <p:pic>
        <p:nvPicPr>
          <p:cNvPr id="9" name="Picture 8" descr="Tarvastu_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01432" y="3884059"/>
            <a:ext cx="4127528" cy="2948947"/>
          </a:xfrm>
          <a:prstGeom prst="rect">
            <a:avLst/>
          </a:prstGeom>
        </p:spPr>
      </p:pic>
      <p:pic>
        <p:nvPicPr>
          <p:cNvPr id="10" name="Picture 9" descr="Viljandi_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71797" y="836713"/>
            <a:ext cx="4128459" cy="294961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94343" y="0"/>
            <a:ext cx="934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3951"/>
                </a:solidFill>
              </a:rPr>
              <a:t>Gümnaasiumiõpilaste koolitee Viljandi maakonnas, </a:t>
            </a:r>
            <a:r>
              <a:rPr lang="et-EE" sz="2400" b="1" dirty="0">
                <a:solidFill>
                  <a:srgbClr val="00395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22772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490" y="148857"/>
            <a:ext cx="9409045" cy="616688"/>
          </a:xfrm>
        </p:spPr>
        <p:txBody>
          <a:bodyPr/>
          <a:lstStyle/>
          <a:p>
            <a:r>
              <a:rPr lang="et-EE" sz="2400" dirty="0">
                <a:solidFill>
                  <a:srgbClr val="000000"/>
                </a:solidFill>
                <a:latin typeface="Calibri" panose="020F0502020204030204" pitchFamily="34" charset="0"/>
              </a:rPr>
              <a:t>Tartu Ülikooli Viljandi Kultuuriakadeemia õpilased, </a:t>
            </a:r>
            <a:r>
              <a:rPr lang="et-EE" sz="24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2005–2017</a:t>
            </a:r>
            <a:r>
              <a:rPr lang="et-EE" sz="2400" dirty="0" smtClean="0"/>
              <a:t> </a:t>
            </a:r>
            <a:endParaRPr lang="et-EE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t-EE" dirty="0" smtClean="0"/>
              <a:t>Statistikaamet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763609"/>
              </p:ext>
            </p:extLst>
          </p:nvPr>
        </p:nvGraphicFramePr>
        <p:xfrm>
          <a:off x="411163" y="956930"/>
          <a:ext cx="11156950" cy="5351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61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90" y="138223"/>
            <a:ext cx="9409045" cy="584791"/>
          </a:xfrm>
        </p:spPr>
        <p:txBody>
          <a:bodyPr/>
          <a:lstStyle/>
          <a:p>
            <a:r>
              <a:rPr lang="et-EE" sz="2400" dirty="0" smtClean="0"/>
              <a:t>Tervishoiutöötajad ja – asutused Viljandi maakonnas</a:t>
            </a:r>
            <a:endParaRPr lang="et-EE" sz="2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6042020"/>
              </p:ext>
            </p:extLst>
          </p:nvPr>
        </p:nvGraphicFramePr>
        <p:xfrm>
          <a:off x="623391" y="1073883"/>
          <a:ext cx="11005392" cy="5241856"/>
        </p:xfrm>
        <a:graphic>
          <a:graphicData uri="http://schemas.openxmlformats.org/drawingml/2006/table">
            <a:tbl>
              <a:tblPr/>
              <a:tblGrid>
                <a:gridCol w="5608943"/>
                <a:gridCol w="1359745"/>
                <a:gridCol w="1359745"/>
                <a:gridCol w="1359745"/>
                <a:gridCol w="1317214"/>
              </a:tblGrid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Arstid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88237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perearstid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et-EE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r" fontAlgn="t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Hambaarstid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Õendustöötajad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Haiglad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Ravivoodid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Arstiabi kasutamine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Hospitaliseeritud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9 295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8 942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8 087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Arsti ambulatoorsed vastuvõtud, tuhat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perearsti vastuvõtud, tuhat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Arsti koduvisiidid, tuhat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perearsti koduvisiidid, tuhat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0389">
                <a:tc>
                  <a:txBody>
                    <a:bodyPr/>
                    <a:lstStyle/>
                    <a:p>
                      <a:pPr algn="l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Hambaarsti vastuvõtud, tuhat</a:t>
                      </a:r>
                      <a:r>
                        <a:rPr lang="et-EE" sz="14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lang="et-EE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8710">
                <a:tc>
                  <a:txBody>
                    <a:bodyPr/>
                    <a:lstStyle/>
                    <a:p>
                      <a:pPr algn="r" fontAlgn="b"/>
                      <a:r>
                        <a:rPr lang="et-EE" sz="900" b="1" i="0" u="none" strike="noStrike" baseline="30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r>
                        <a:rPr lang="et-EE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Hambaarsti erialad kokku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t-EE" dirty="0" smtClean="0"/>
              <a:t>Statistikaamet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25461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7490" y="191387"/>
            <a:ext cx="9409045" cy="637954"/>
          </a:xfrm>
        </p:spPr>
        <p:txBody>
          <a:bodyPr/>
          <a:lstStyle/>
          <a:p>
            <a:r>
              <a:rPr lang="et-EE" sz="2400" dirty="0" smtClean="0"/>
              <a:t>Rahvatantsu harrastajad Viljandi maakonnas, </a:t>
            </a:r>
            <a:r>
              <a:rPr lang="et-EE" sz="2400" dirty="0"/>
              <a:t>2008–2017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t-EE" dirty="0" smtClean="0"/>
              <a:t>Statistikaamet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030806"/>
              </p:ext>
            </p:extLst>
          </p:nvPr>
        </p:nvGraphicFramePr>
        <p:xfrm>
          <a:off x="485890" y="1117268"/>
          <a:ext cx="11412243" cy="52242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551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eatus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1322" y="1"/>
            <a:ext cx="767067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339" y="1604797"/>
            <a:ext cx="5952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>
                <a:solidFill>
                  <a:srgbClr val="003951"/>
                </a:solidFill>
              </a:rPr>
              <a:t>Ühistranspordi </a:t>
            </a:r>
            <a:r>
              <a:rPr lang="et-EE" sz="2400" b="1" dirty="0" smtClean="0">
                <a:solidFill>
                  <a:srgbClr val="003951"/>
                </a:solidFill>
              </a:rPr>
              <a:t>kättesaadavus Viljandi maakonnas,</a:t>
            </a:r>
            <a:r>
              <a:rPr lang="et-EE" sz="2400" b="1" dirty="0">
                <a:solidFill>
                  <a:srgbClr val="003951"/>
                </a:solidFill>
              </a:rPr>
              <a:t> </a:t>
            </a:r>
            <a:r>
              <a:rPr lang="et-EE" sz="2400" b="1" dirty="0" smtClean="0">
                <a:solidFill>
                  <a:srgbClr val="003951"/>
                </a:solidFill>
              </a:rPr>
              <a:t>2017</a:t>
            </a:r>
            <a:endParaRPr lang="et-EE" sz="2400" b="1" dirty="0">
              <a:solidFill>
                <a:srgbClr val="00395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3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04461" y="109331"/>
            <a:ext cx="10368899" cy="884582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ja Eesti rahvaarvu suhteline muutus: tegelik ja prognoos, 1990–2040 (1990 = 100%)</a:t>
            </a:r>
            <a:endParaRPr lang="et-EE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1011173481"/>
              </p:ext>
            </p:extLst>
          </p:nvPr>
        </p:nvGraphicFramePr>
        <p:xfrm>
          <a:off x="755375" y="1063487"/>
          <a:ext cx="10517464" cy="5292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7490" y="106326"/>
            <a:ext cx="9409045" cy="606055"/>
          </a:xfrm>
        </p:spPr>
        <p:txBody>
          <a:bodyPr/>
          <a:lstStyle/>
          <a:p>
            <a:r>
              <a:rPr lang="et-EE" sz="2400" dirty="0" smtClean="0"/>
              <a:t>Majutatud Viljandi maakonnas, </a:t>
            </a:r>
            <a:r>
              <a:rPr lang="et-EE" sz="2400" dirty="0"/>
              <a:t>2004–2017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t-EE" dirty="0" smtClean="0"/>
              <a:t>Statistikaamet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96771B-B9DC-4A6E-9746-2BD084F1D346}" type="datetime1">
              <a:rPr lang="et-EE" smtClean="0"/>
              <a:pPr/>
              <a:t>12.11.2018</a:t>
            </a:fld>
            <a:endParaRPr lang="et-EE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8457666"/>
              </p:ext>
            </p:extLst>
          </p:nvPr>
        </p:nvGraphicFramePr>
        <p:xfrm>
          <a:off x="411163" y="1116419"/>
          <a:ext cx="11156950" cy="5192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501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/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83" y="126322"/>
            <a:ext cx="7742582" cy="65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58780" y="1577975"/>
            <a:ext cx="10213975" cy="4505325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818" y="134732"/>
            <a:ext cx="7674730" cy="649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9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69575"/>
            <a:ext cx="10214580" cy="367747"/>
          </a:xfrm>
        </p:spPr>
        <p:txBody>
          <a:bodyPr>
            <a:normAutofit fontScale="90000"/>
          </a:bodyPr>
          <a:lstStyle/>
          <a:p>
            <a:r>
              <a:rPr lang="et-EE" sz="2400" dirty="0" smtClean="0"/>
              <a:t>Majutatute ja ööbimiste arv Lõuna-Eestis, 2016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59385" y="1647550"/>
            <a:ext cx="10213975" cy="4505325"/>
          </a:xfrm>
        </p:spPr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105" y="423763"/>
            <a:ext cx="6149852" cy="632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59027"/>
            <a:ext cx="10214580" cy="477077"/>
          </a:xfrm>
        </p:spPr>
        <p:txBody>
          <a:bodyPr>
            <a:normAutofit/>
          </a:bodyPr>
          <a:lstStyle/>
          <a:p>
            <a:r>
              <a:rPr lang="et-EE" sz="2400" dirty="0" smtClean="0"/>
              <a:t>Majutatute ööbimised, 2017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1058863" y="1627671"/>
            <a:ext cx="10213975" cy="4505325"/>
          </a:xfrm>
        </p:spPr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054966"/>
              </p:ext>
            </p:extLst>
          </p:nvPr>
        </p:nvGraphicFramePr>
        <p:xfrm>
          <a:off x="506896" y="735491"/>
          <a:ext cx="11449878" cy="5516230"/>
        </p:xfrm>
        <a:graphic>
          <a:graphicData uri="http://schemas.openxmlformats.org/drawingml/2006/table">
            <a:tbl>
              <a:tblPr/>
              <a:tblGrid>
                <a:gridCol w="920593"/>
                <a:gridCol w="2454915"/>
                <a:gridCol w="978130"/>
                <a:gridCol w="882236"/>
                <a:gridCol w="920593"/>
                <a:gridCol w="2761780"/>
                <a:gridCol w="1611038"/>
                <a:gridCol w="920593"/>
              </a:tblGrid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Kogu Eesti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Viljandi maakond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Elukohariigid kokku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6 509 299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Elukohariigid kokku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80 203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80116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2 358 880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36,24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Eesti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65 246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81,35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Soome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1 695 227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26,04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Soome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5 073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482 948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Saksamaa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Saksamaa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263 413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Läti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243 509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Rootsi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145 394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Aasia riigid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134 544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Suurbritannia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128 076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Venemaa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Leedu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105 530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Suurbritannia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Hispaania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97 688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Ameerika Ühendriigid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Ameerika Ühendriigid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84 341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Holland 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Norra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81 062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Poola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Itaalia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75 480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Taani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Prantsusmaa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71 001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Itaalia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242"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Muud riigid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542 206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Muud riigid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1 799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541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58780" y="223285"/>
            <a:ext cx="10214580" cy="510362"/>
          </a:xfrm>
        </p:spPr>
        <p:txBody>
          <a:bodyPr>
            <a:normAutofit/>
          </a:bodyPr>
          <a:lstStyle/>
          <a:p>
            <a:r>
              <a:rPr lang="et-EE" sz="2400" dirty="0" smtClean="0"/>
              <a:t>Kuritegevus Viljandi maakonnas, 2006, 2010, 2013, 2016</a:t>
            </a:r>
            <a:endParaRPr lang="et-EE" sz="2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7110344"/>
              </p:ext>
            </p:extLst>
          </p:nvPr>
        </p:nvGraphicFramePr>
        <p:xfrm>
          <a:off x="691117" y="1201481"/>
          <a:ext cx="10196621" cy="4965406"/>
        </p:xfrm>
        <a:graphic>
          <a:graphicData uri="http://schemas.openxmlformats.org/drawingml/2006/table">
            <a:tbl>
              <a:tblPr/>
              <a:tblGrid>
                <a:gridCol w="4967586"/>
                <a:gridCol w="1045807"/>
                <a:gridCol w="1045807"/>
                <a:gridCol w="1045807"/>
                <a:gridCol w="1045807"/>
                <a:gridCol w="1045807"/>
              </a:tblGrid>
              <a:tr h="1365486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Osa-tähtsus</a:t>
                      </a:r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Eestis, %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 astme kuriteod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 astme kuriteod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Registreeritud kuriteod kokku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1 023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tapmised, mõrvad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narkootikumidega seotud kuriteod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vargused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liikluskuriteod</a:t>
                      </a:r>
                    </a:p>
                  </a:txBody>
                  <a:tcPr marL="952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9990">
                <a:tc>
                  <a:txBody>
                    <a:bodyPr/>
                    <a:lstStyle/>
                    <a:p>
                      <a:pPr algn="l" fontAlgn="t"/>
                      <a:r>
                        <a:rPr lang="et-EE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mootorsõiduki juhtimine joobeseisundis</a:t>
                      </a:r>
                    </a:p>
                  </a:txBody>
                  <a:tcPr marL="19050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t-E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6350" marR="6350" marT="635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948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2400" dirty="0" smtClean="0"/>
              <a:t>Viljandi maakonna ja Eesti arengunäitajate muutus, 2012–2018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2696072476"/>
              </p:ext>
            </p:extLst>
          </p:nvPr>
        </p:nvGraphicFramePr>
        <p:xfrm>
          <a:off x="1058863" y="1280161"/>
          <a:ext cx="10213975" cy="480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37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79" y="119271"/>
            <a:ext cx="10214580" cy="636104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maakond Eestis</a:t>
            </a:r>
            <a:endParaRPr lang="et-EE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F95B3-49F7-4714-994E-52C18A48E268}" type="datetime1">
              <a:rPr lang="et-EE" smtClean="0"/>
              <a:t>12.11.2018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2"/>
          </p:nvPr>
        </p:nvSpPr>
        <p:spPr>
          <a:xfrm>
            <a:off x="389352" y="5993296"/>
            <a:ext cx="10213975" cy="363054"/>
          </a:xfrm>
        </p:spPr>
      </p:sp>
      <p:sp>
        <p:nvSpPr>
          <p:cNvPr id="6" name="Chart Placeholder 4"/>
          <p:cNvSpPr txBox="1">
            <a:spLocks/>
          </p:cNvSpPr>
          <p:nvPr/>
        </p:nvSpPr>
        <p:spPr>
          <a:xfrm>
            <a:off x="1058780" y="1565592"/>
            <a:ext cx="10213975" cy="4505325"/>
          </a:xfrm>
          <a:prstGeom prst="rect">
            <a:avLst/>
          </a:prstGeom>
        </p:spPr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8110511"/>
              </p:ext>
            </p:extLst>
          </p:nvPr>
        </p:nvGraphicFramePr>
        <p:xfrm>
          <a:off x="389351" y="755386"/>
          <a:ext cx="10792172" cy="5632720"/>
        </p:xfrm>
        <a:graphic>
          <a:graphicData uri="http://schemas.openxmlformats.org/drawingml/2006/table">
            <a:tbl>
              <a:tblPr/>
              <a:tblGrid>
                <a:gridCol w="3668205"/>
                <a:gridCol w="1246340"/>
                <a:gridCol w="892266"/>
                <a:gridCol w="1062223"/>
                <a:gridCol w="1005570"/>
                <a:gridCol w="1033895"/>
                <a:gridCol w="849778"/>
                <a:gridCol w="1033895"/>
              </a:tblGrid>
              <a:tr h="441172"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Viljandi</a:t>
                      </a:r>
                      <a:r>
                        <a:rPr lang="et-EE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maakond</a:t>
                      </a:r>
                      <a:endParaRPr lang="et-EE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Mulgi </a:t>
                      </a:r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vald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Põhja-Sakala </a:t>
                      </a:r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vald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Viljandi </a:t>
                      </a:r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linn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Viljandi </a:t>
                      </a:r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vald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Eesti 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Viljandi</a:t>
                      </a:r>
                      <a:r>
                        <a:rPr lang="et-EE" sz="10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maakonna </a:t>
                      </a:r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osatähtsus </a:t>
                      </a:r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Eestis,%</a:t>
                      </a:r>
                    </a:p>
                  </a:txBody>
                  <a:tcPr marL="4165" marR="4165" marT="41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440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(Maismaa) pindala, km</a:t>
                      </a:r>
                      <a:r>
                        <a:rPr lang="et-EE" sz="1000" b="1" i="0" u="none" strike="noStrike" baseline="300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3 420,04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880,73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1 153,00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14,67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1 371,64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43 465,32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7,9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Rahvaarv, 1. jaanuar 2018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46 782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7 506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8 066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17 525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13 685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1 319 133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mehed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22 600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3 734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4 056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7 822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6 988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621 084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naised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24 182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3 772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4 010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9 703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6 697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698 049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0–14-aastased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6 887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1 178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2 936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1 847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215 226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15–64-aastased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29 293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4 724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5 068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10 578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8 923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845 525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65-aastased ja vanemad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10 602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1 856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1 820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4 011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2 915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258 382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Elussündinud,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13 784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Surnud,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15 543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15-74-aastased, tuhat,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t-EE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hõivatud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22,1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658,6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töötud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40,3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  mitteaktiivsed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11,6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277,3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Registreeritud töötud,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30 382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Palgatöötaja kuukeskmine brutotulu, eurot,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1 033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1 021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1 155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Brutotulu saajad,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17 930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2 688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3 011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6 971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5 261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528 735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Majandusaasta aruande esitanud äriühingute arv, 2016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2 183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91 031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971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Majandusaasta aruande esitanud äriühingute müügitulu, miljonit eurot, 2016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48 479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Ettevõtete arv,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3 761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127 622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Eksportijate arv,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16 167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Registreeritud kuriteod,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26 929</a:t>
                      </a:r>
                    </a:p>
                  </a:txBody>
                  <a:tcPr marL="4165" marR="4165" marT="41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Liiklusõnnetused, 2017</a:t>
                      </a:r>
                      <a:endParaRPr lang="et-EE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1 406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sv-S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SKP jooksevhindades, miljonit eurot, 2016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485,4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21 098,3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2,3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Tööstustoodang jooksevhindades, miljonit eurot, 2016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401,1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11 740,8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Põllukultuuride kasvupind, ha,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72 156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665 103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10,8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Sigade arv, tuhat,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Metsaraiepindala raiedokumentide alusel, ha,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11 240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122 718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9,2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Metsa uuendamine, ha,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9 572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Kasutusse lubatud eluruumide arv,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5 890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0,7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Kasutusse lubatud mitteeluhoonete arv,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1 251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3,9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Majutuskohad,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4,2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5386">
                <a:tc>
                  <a:txBody>
                    <a:bodyPr/>
                    <a:lstStyle/>
                    <a:p>
                      <a:pPr algn="l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Majutatud, 2017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46 628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..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3 544 932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t-EE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1,3</a:t>
                      </a:r>
                    </a:p>
                  </a:txBody>
                  <a:tcPr marL="4165" marR="4165" marT="41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411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365126"/>
            <a:ext cx="10214580" cy="509518"/>
          </a:xfrm>
        </p:spPr>
        <p:txBody>
          <a:bodyPr>
            <a:normAutofit fontScale="90000"/>
          </a:bodyPr>
          <a:lstStyle/>
          <a:p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8780" y="1083365"/>
            <a:ext cx="10214580" cy="50935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t-EE" sz="3200" b="1" dirty="0" smtClean="0">
                <a:solidFill>
                  <a:srgbClr val="C00000"/>
                </a:solidFill>
              </a:rPr>
              <a:t>Tänan, et tundsite huvi Viljandimaa vastu! </a:t>
            </a:r>
          </a:p>
          <a:p>
            <a:pPr marL="0" indent="0">
              <a:buNone/>
            </a:pPr>
            <a:r>
              <a:rPr lang="et-EE" sz="3200" b="1" dirty="0" smtClean="0">
                <a:solidFill>
                  <a:srgbClr val="C00000"/>
                </a:solidFill>
              </a:rPr>
              <a:t>Kui teil on ettepanekuid , kuidas muuta ülevaadet Viljandimaast huvitavamaks, siis on teie ettepanekud oodatud e-aadressil </a:t>
            </a:r>
            <a:r>
              <a:rPr lang="et-EE" sz="3200" b="1" dirty="0" smtClean="0">
                <a:solidFill>
                  <a:srgbClr val="C00000"/>
                </a:solidFill>
                <a:hlinkClick r:id="rId2"/>
              </a:rPr>
              <a:t>mihkel.servinski@stat.ee</a:t>
            </a:r>
            <a:endParaRPr lang="et-EE" sz="3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t-EE" sz="3200" b="1" dirty="0"/>
          </a:p>
          <a:p>
            <a:pPr marL="0" indent="0" algn="r">
              <a:buNone/>
            </a:pPr>
            <a:r>
              <a:rPr lang="et-EE" sz="3200" b="1" dirty="0" smtClean="0">
                <a:solidFill>
                  <a:srgbClr val="C00000"/>
                </a:solidFill>
              </a:rPr>
              <a:t>Statistikaamet</a:t>
            </a:r>
            <a:endParaRPr lang="et-EE" sz="3200" b="1" dirty="0"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14C7B-8F0C-4389-B2C7-B00B8BCAAD7F}" type="datetime1">
              <a:rPr lang="et-EE" smtClean="0"/>
              <a:t>12.11.2018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78531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76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79513"/>
            <a:ext cx="10214580" cy="815009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omavalitsusüksuste rahvaarvu suhteline muutus, 2012-2018 (2012 = 100%)</a:t>
            </a:r>
            <a:endParaRPr lang="et-EE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graphicFrame>
        <p:nvGraphicFramePr>
          <p:cNvPr id="11" name="Chart Placeholder 10"/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218096461"/>
              </p:ext>
            </p:extLst>
          </p:nvPr>
        </p:nvGraphicFramePr>
        <p:xfrm>
          <a:off x="506896" y="894522"/>
          <a:ext cx="10783955" cy="5461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520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80" y="149087"/>
            <a:ext cx="10214580" cy="765313"/>
          </a:xfrm>
        </p:spPr>
        <p:txBody>
          <a:bodyPr>
            <a:normAutofit/>
          </a:bodyPr>
          <a:lstStyle/>
          <a:p>
            <a:r>
              <a:rPr lang="et-EE" sz="2400" dirty="0" smtClean="0"/>
              <a:t>Rahvastiku paiknemine Viljandi maakonnas, 2000 ja 2017</a:t>
            </a:r>
            <a:endParaRPr lang="et-EE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8413" y="857251"/>
            <a:ext cx="4232205" cy="484532"/>
          </a:xfrm>
        </p:spPr>
        <p:txBody>
          <a:bodyPr>
            <a:normAutofit/>
          </a:bodyPr>
          <a:lstStyle/>
          <a:p>
            <a:r>
              <a:rPr lang="et-EE" sz="1800" dirty="0" smtClean="0"/>
              <a:t>2000</a:t>
            </a:r>
            <a:endParaRPr lang="et-EE" sz="1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413" y="1341438"/>
            <a:ext cx="4856129" cy="485612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2808" y="929827"/>
            <a:ext cx="5101160" cy="411956"/>
          </a:xfrm>
        </p:spPr>
        <p:txBody>
          <a:bodyPr>
            <a:normAutofit/>
          </a:bodyPr>
          <a:lstStyle/>
          <a:p>
            <a:r>
              <a:rPr lang="et-EE" sz="1800" dirty="0" smtClean="0"/>
              <a:t>2017</a:t>
            </a:r>
            <a:endParaRPr lang="et-EE" sz="1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8" y="1357210"/>
            <a:ext cx="4840357" cy="4840357"/>
          </a:xfr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82618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58780" y="89451"/>
            <a:ext cx="10214580" cy="457201"/>
          </a:xfrm>
        </p:spPr>
        <p:txBody>
          <a:bodyPr>
            <a:normAutofit/>
          </a:bodyPr>
          <a:lstStyle/>
          <a:p>
            <a:r>
              <a:rPr lang="et-EE" sz="2400" dirty="0" smtClean="0"/>
              <a:t>Viljandi maakonna rahvastiku paiknemise muutus, </a:t>
            </a:r>
            <a:r>
              <a:rPr lang="et-EE" sz="2400" dirty="0"/>
              <a:t>2000–2017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B058-52E0-4348-99B7-78467C8A902C}" type="datetime1">
              <a:rPr lang="et-EE" smtClean="0"/>
              <a:t>12.11.2018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dirty="0" smtClean="0"/>
              <a:t>Statistikaamet</a:t>
            </a:r>
            <a:endParaRPr lang="et-EE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/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948" y="711645"/>
            <a:ext cx="7931425" cy="56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90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aev_oo_erinevus_KOV_Viljand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8652" y="85934"/>
            <a:ext cx="9693348" cy="67720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3339" y="1412777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3951"/>
                </a:solidFill>
              </a:rPr>
              <a:t>Päevarahvastik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sz="2400" b="1" dirty="0" smtClean="0">
                <a:solidFill>
                  <a:srgbClr val="003951"/>
                </a:solidFill>
              </a:rPr>
              <a:t>Viljandi maakonnas, </a:t>
            </a:r>
            <a:r>
              <a:rPr lang="et-EE" sz="2400" b="1" dirty="0">
                <a:solidFill>
                  <a:srgbClr val="00395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18106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Statistikaamet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tatistikaame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72CB5B87-8868-47B4-8B9A-850967E95505}" vid="{58F812FF-832D-48B1-857D-5A8AC35B0D42}"/>
    </a:ext>
  </a:extLst>
</a:theme>
</file>

<file path=ppt/theme/theme2.xml><?xml version="1.0" encoding="utf-8"?>
<a:theme xmlns:a="http://schemas.openxmlformats.org/drawingml/2006/main" name="Sisuslaid suure logoga">
  <a:themeElements>
    <a:clrScheme name="Sisuslaid suure logoga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isuslaid suure logog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suslaid suure logo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uslaid suure logo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suure logoga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isuslaid väikse logoga">
  <a:themeElements>
    <a:clrScheme name="Sisuslaid väikse logoga 12">
      <a:dk1>
        <a:srgbClr val="003951"/>
      </a:dk1>
      <a:lt1>
        <a:srgbClr val="FFFFFF"/>
      </a:lt1>
      <a:dk2>
        <a:srgbClr val="003951"/>
      </a:dk2>
      <a:lt2>
        <a:srgbClr val="808080"/>
      </a:lt2>
      <a:accent1>
        <a:srgbClr val="CFEEA0"/>
      </a:accent1>
      <a:accent2>
        <a:srgbClr val="3333CC"/>
      </a:accent2>
      <a:accent3>
        <a:srgbClr val="FFFFFF"/>
      </a:accent3>
      <a:accent4>
        <a:srgbClr val="002F44"/>
      </a:accent4>
      <a:accent5>
        <a:srgbClr val="E4F5CD"/>
      </a:accent5>
      <a:accent6>
        <a:srgbClr val="2D2DB9"/>
      </a:accent6>
      <a:hlink>
        <a:srgbClr val="B3A0A6"/>
      </a:hlink>
      <a:folHlink>
        <a:srgbClr val="B2B2B2"/>
      </a:folHlink>
    </a:clrScheme>
    <a:fontScheme name="Sisuslaid väikse logog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t-EE" sz="3200" b="1" i="0" u="none" strike="noStrike" cap="none" normalizeH="0" baseline="0" smtClean="0">
            <a:ln>
              <a:noFill/>
            </a:ln>
            <a:solidFill>
              <a:srgbClr val="00395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suslaid väikse logog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suslaid väikse logog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8">
        <a:dk1>
          <a:srgbClr val="003951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9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0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22F1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1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AAE2CA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suslaid väikse logoga 12">
        <a:dk1>
          <a:srgbClr val="003951"/>
        </a:dk1>
        <a:lt1>
          <a:srgbClr val="FFFFFF"/>
        </a:lt1>
        <a:dk2>
          <a:srgbClr val="003951"/>
        </a:dk2>
        <a:lt2>
          <a:srgbClr val="808080"/>
        </a:lt2>
        <a:accent1>
          <a:srgbClr val="CFEEA0"/>
        </a:accent1>
        <a:accent2>
          <a:srgbClr val="3333CC"/>
        </a:accent2>
        <a:accent3>
          <a:srgbClr val="FFFFFF"/>
        </a:accent3>
        <a:accent4>
          <a:srgbClr val="002F44"/>
        </a:accent4>
        <a:accent5>
          <a:srgbClr val="E4F5CD"/>
        </a:accent5>
        <a:accent6>
          <a:srgbClr val="2D2DB9"/>
        </a:accent6>
        <a:hlink>
          <a:srgbClr val="B3A0A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2117</TotalTime>
  <Words>2586</Words>
  <Application>Microsoft Office PowerPoint</Application>
  <PresentationFormat>Widescreen</PresentationFormat>
  <Paragraphs>1452</Paragraphs>
  <Slides>59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Arial</vt:lpstr>
      <vt:lpstr>Calibri</vt:lpstr>
      <vt:lpstr>Times New Roman</vt:lpstr>
      <vt:lpstr>Wingdings</vt:lpstr>
      <vt:lpstr>Office Theme</vt:lpstr>
      <vt:lpstr>Sisuslaid suure logoga</vt:lpstr>
      <vt:lpstr>Sisuslaid väikse logoga</vt:lpstr>
      <vt:lpstr>Viljandi maakond läbi riikliku statistika </vt:lpstr>
      <vt:lpstr>Viljandi maakonna piirid, 1922 ja 2018</vt:lpstr>
      <vt:lpstr>Viljandi maakonna haldusjaotus, 2017 ja 2018</vt:lpstr>
      <vt:lpstr>Viljandi maakonna rahvaarv aasta alguse seisuga</vt:lpstr>
      <vt:lpstr>Viljandi maakonna ja Eesti rahvaarvu suhteline muutus: tegelik ja prognoos, 1990–2040 (1990 = 100%)</vt:lpstr>
      <vt:lpstr>Viljandi maakonna omavalitsusüksuste rahvaarvu suhteline muutus, 2012-2018 (2012 = 100%)</vt:lpstr>
      <vt:lpstr>Rahvastiku paiknemine Viljandi maakonnas, 2000 ja 2017</vt:lpstr>
      <vt:lpstr>Viljandi maakonna rahvastiku paiknemise muutus, 2000–2017</vt:lpstr>
      <vt:lpstr>PowerPoint Presentation</vt:lpstr>
      <vt:lpstr>PowerPoint Presentation</vt:lpstr>
      <vt:lpstr>PowerPoint Presentation</vt:lpstr>
      <vt:lpstr>Elussündide arv Viljandi maakonnas</vt:lpstr>
      <vt:lpstr>Elussündide arv Viljandi maakonna omavalitsusüksustes, 1989–2017</vt:lpstr>
      <vt:lpstr>Viljandi maakonna rändesaldo teiste maakondadega, 2017</vt:lpstr>
      <vt:lpstr>Viljandi maakonna siserände saldo vanuserühma järgi, 2017</vt:lpstr>
      <vt:lpstr>Viljandi maakonna välisrände saldo, 2015–2017</vt:lpstr>
      <vt:lpstr>Välisränne Viljandi maakonnas omavalitsusüksuse järgi, 2017</vt:lpstr>
      <vt:lpstr>Ränne Viljandi maakonna omavalitsusüksuste vahel, 2017</vt:lpstr>
      <vt:lpstr>Väljaränne Viljandi maakonna omavalitsusüksustest teistesse Eesti omavalitsusüksustesse (vähemalt 4 rändejuhtu), 2017</vt:lpstr>
      <vt:lpstr>Sisseränne Viljandi maakonna omavalitsusüksustesse teistest Eesti omavalitsusüksustest (vähemalt 4 rändejuhtu), 2017</vt:lpstr>
      <vt:lpstr>Viljandi maakonna rahvastiku soovanusstruktuur, 2018</vt:lpstr>
      <vt:lpstr>Mulgi valla ja Põhja-Sakala valla rahvastiku soovanusstruktuur, 1. jaanuar 2018</vt:lpstr>
      <vt:lpstr>Viljandi linna ja Viljandi valla rahvastiku soovanusstruktuur, 1. jaanuar 2018</vt:lpstr>
      <vt:lpstr>Viljandi maakonna rahvastiku vanusstruktuuri iseloomustavaid näitajaid, 1. jaanuar 2018</vt:lpstr>
      <vt:lpstr>Naisi 100 mehe kohta Viljandi maakonnas vanusrühma järgi,  1. jaanuar 2018</vt:lpstr>
      <vt:lpstr>Naisi 100 mehe kohta Mulgi ja Põhja-Sakala vallas, 1. jaanuar 2018</vt:lpstr>
      <vt:lpstr>Naisi 100 mehe kohta Viljandi linnas ja Viljandi vallas, 1. jaanuar 2018</vt:lpstr>
      <vt:lpstr>Keskmine brutokuupalk Viljandi maakonnas</vt:lpstr>
      <vt:lpstr>Palgatöötaja kuukeskmine brutotulu Viljandi maakonna omavalitsusüksustes, 2013–2017</vt:lpstr>
      <vt:lpstr>Brutotulu saajate arv Viljandi maakonnas, 2013–2017</vt:lpstr>
      <vt:lpstr>Kuukeskmine brutotulu Eestis ja Viljandi maakonnas soo ja vanuserühma järgi, 2017 (eurot)</vt:lpstr>
      <vt:lpstr>Kuukeskmine brutotulu Viljandi maakonna omavalitsusüksustes soo ja vanuserühma järgi, 2017</vt:lpstr>
      <vt:lpstr>PowerPoint Presentation</vt:lpstr>
      <vt:lpstr>Viljandi maakonna osatähtsus Eesti SKP-s,1995–2016 (%)</vt:lpstr>
      <vt:lpstr>Viljandi maakonna ettevõtted töötajate arvu järgi*, 2004–2017</vt:lpstr>
      <vt:lpstr>Kasumitaotluseta üksused Viljandi maakonnas, 2004–2017</vt:lpstr>
      <vt:lpstr>Viljandimaa põllumajanduslike ettevõtete näitajad</vt:lpstr>
      <vt:lpstr>Kohaliku omavalitsuse eelarvete kulude osatähtsus tegevusala grupi järgi Viljandi maakonnas, 2013–2017</vt:lpstr>
      <vt:lpstr>Füüsilise isiku tulumaks Viljandi maakonna kohalike omavalitsuste eelarvetes, 2013–2017</vt:lpstr>
      <vt:lpstr>15–64-aastaste tööhõivemäär Viljandi maakonnas ja Eestis, 1997–2017</vt:lpstr>
      <vt:lpstr>Viljandi maakonna 15–64-aastaste hõivatute arv ja osatähtsus Eestis, 1997–2017</vt:lpstr>
      <vt:lpstr>Viljandi maakonna koolivõrgu üldnäitajad, 2004, 2008, 2012–2017</vt:lpstr>
      <vt:lpstr>PowerPoint Presentation</vt:lpstr>
      <vt:lpstr>PowerPoint Presentation</vt:lpstr>
      <vt:lpstr>PowerPoint Presentation</vt:lpstr>
      <vt:lpstr>Tartu Ülikooli Viljandi Kultuuriakadeemia õpilased, 2005–2017 </vt:lpstr>
      <vt:lpstr>Tervishoiutöötajad ja – asutused Viljandi maakonnas</vt:lpstr>
      <vt:lpstr>Rahvatantsu harrastajad Viljandi maakonnas, 2008–2017</vt:lpstr>
      <vt:lpstr>PowerPoint Presentation</vt:lpstr>
      <vt:lpstr>Majutatud Viljandi maakonnas, 2004–2017</vt:lpstr>
      <vt:lpstr>PowerPoint Presentation</vt:lpstr>
      <vt:lpstr>PowerPoint Presentation</vt:lpstr>
      <vt:lpstr>Majutatute ja ööbimiste arv Lõuna-Eestis, 2016</vt:lpstr>
      <vt:lpstr>Majutatute ööbimised, 2017</vt:lpstr>
      <vt:lpstr>Kuritegevus Viljandi maakonnas, 2006, 2010, 2013, 2016</vt:lpstr>
      <vt:lpstr>Viljandi maakonna ja Eesti arengunäitajate muutus, 2012–2018</vt:lpstr>
      <vt:lpstr>Viljandi maakond Eestis</vt:lpstr>
      <vt:lpstr>PowerPoint Presentation</vt:lpstr>
      <vt:lpstr>PowerPoint Presentation</vt:lpstr>
    </vt:vector>
  </TitlesOfParts>
  <Company>RMIT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Uku Nurges STAT</dc:creator>
  <cp:lastModifiedBy>Mihkel Servinski STAT</cp:lastModifiedBy>
  <cp:revision>91</cp:revision>
  <cp:lastPrinted>2018-10-23T09:01:22Z</cp:lastPrinted>
  <dcterms:created xsi:type="dcterms:W3CDTF">2018-05-11T08:33:33Z</dcterms:created>
  <dcterms:modified xsi:type="dcterms:W3CDTF">2018-11-12T12:49:34Z</dcterms:modified>
</cp:coreProperties>
</file>