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763" r:id="rId2"/>
  </p:sldMasterIdLst>
  <p:notesMasterIdLst>
    <p:notesMasterId r:id="rId90"/>
  </p:notesMasterIdLst>
  <p:handoutMasterIdLst>
    <p:handoutMasterId r:id="rId91"/>
  </p:handoutMasterIdLst>
  <p:sldIdLst>
    <p:sldId id="632" r:id="rId3"/>
    <p:sldId id="798" r:id="rId4"/>
    <p:sldId id="811" r:id="rId5"/>
    <p:sldId id="812" r:id="rId6"/>
    <p:sldId id="814" r:id="rId7"/>
    <p:sldId id="813" r:id="rId8"/>
    <p:sldId id="810" r:id="rId9"/>
    <p:sldId id="635" r:id="rId10"/>
    <p:sldId id="636" r:id="rId11"/>
    <p:sldId id="637" r:id="rId12"/>
    <p:sldId id="638" r:id="rId13"/>
    <p:sldId id="639" r:id="rId14"/>
    <p:sldId id="640" r:id="rId15"/>
    <p:sldId id="641" r:id="rId16"/>
    <p:sldId id="642" r:id="rId17"/>
    <p:sldId id="643" r:id="rId18"/>
    <p:sldId id="645" r:id="rId19"/>
    <p:sldId id="773" r:id="rId20"/>
    <p:sldId id="709" r:id="rId21"/>
    <p:sldId id="710" r:id="rId22"/>
    <p:sldId id="711" r:id="rId23"/>
    <p:sldId id="712" r:id="rId24"/>
    <p:sldId id="713" r:id="rId25"/>
    <p:sldId id="806" r:id="rId26"/>
    <p:sldId id="807" r:id="rId27"/>
    <p:sldId id="808" r:id="rId28"/>
    <p:sldId id="809" r:id="rId29"/>
    <p:sldId id="719" r:id="rId30"/>
    <p:sldId id="720" r:id="rId31"/>
    <p:sldId id="767" r:id="rId32"/>
    <p:sldId id="768" r:id="rId33"/>
    <p:sldId id="833" r:id="rId34"/>
    <p:sldId id="817" r:id="rId35"/>
    <p:sldId id="819" r:id="rId36"/>
    <p:sldId id="820" r:id="rId37"/>
    <p:sldId id="821" r:id="rId38"/>
    <p:sldId id="822" r:id="rId39"/>
    <p:sldId id="823" r:id="rId40"/>
    <p:sldId id="824" r:id="rId41"/>
    <p:sldId id="825" r:id="rId42"/>
    <p:sldId id="826" r:id="rId43"/>
    <p:sldId id="827" r:id="rId44"/>
    <p:sldId id="828" r:id="rId45"/>
    <p:sldId id="829" r:id="rId46"/>
    <p:sldId id="830" r:id="rId47"/>
    <p:sldId id="831" r:id="rId48"/>
    <p:sldId id="832" r:id="rId49"/>
    <p:sldId id="776" r:id="rId50"/>
    <p:sldId id="777" r:id="rId51"/>
    <p:sldId id="778" r:id="rId52"/>
    <p:sldId id="779" r:id="rId53"/>
    <p:sldId id="801" r:id="rId54"/>
    <p:sldId id="802" r:id="rId55"/>
    <p:sldId id="803" r:id="rId56"/>
    <p:sldId id="815" r:id="rId57"/>
    <p:sldId id="780" r:id="rId58"/>
    <p:sldId id="781" r:id="rId59"/>
    <p:sldId id="782" r:id="rId60"/>
    <p:sldId id="783" r:id="rId61"/>
    <p:sldId id="784" r:id="rId62"/>
    <p:sldId id="790" r:id="rId63"/>
    <p:sldId id="791" r:id="rId64"/>
    <p:sldId id="792" r:id="rId65"/>
    <p:sldId id="793" r:id="rId66"/>
    <p:sldId id="834" r:id="rId67"/>
    <p:sldId id="651" r:id="rId68"/>
    <p:sldId id="664" r:id="rId69"/>
    <p:sldId id="666" r:id="rId70"/>
    <p:sldId id="667" r:id="rId71"/>
    <p:sldId id="668" r:id="rId72"/>
    <p:sldId id="669" r:id="rId73"/>
    <p:sldId id="743" r:id="rId74"/>
    <p:sldId id="744" r:id="rId75"/>
    <p:sldId id="745" r:id="rId76"/>
    <p:sldId id="746" r:id="rId77"/>
    <p:sldId id="670" r:id="rId78"/>
    <p:sldId id="671" r:id="rId79"/>
    <p:sldId id="673" r:id="rId80"/>
    <p:sldId id="674" r:id="rId81"/>
    <p:sldId id="675" r:id="rId82"/>
    <p:sldId id="676" r:id="rId83"/>
    <p:sldId id="679" r:id="rId84"/>
    <p:sldId id="681" r:id="rId85"/>
    <p:sldId id="702" r:id="rId86"/>
    <p:sldId id="703" r:id="rId87"/>
    <p:sldId id="704" r:id="rId88"/>
    <p:sldId id="705" r:id="rId89"/>
  </p:sldIdLst>
  <p:sldSz cx="10691813" cy="7559675"/>
  <p:notesSz cx="7099300" cy="10234613"/>
  <p:defaultTextStyle>
    <a:defPPr>
      <a:defRPr lang="en-US"/>
    </a:defPPr>
    <a:lvl1pPr marL="0" algn="l" defTabSz="4571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3" algn="l" defTabSz="4571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4571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1" algn="l" defTabSz="4571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4571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7" algn="l" defTabSz="4571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60" algn="l" defTabSz="4571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5" algn="l" defTabSz="4571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8" algn="l" defTabSz="4571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  <p15:guide id="3" pos="33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082F"/>
    <a:srgbClr val="605551"/>
    <a:srgbClr val="6FE382"/>
    <a:srgbClr val="007A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5" autoAdjust="0"/>
    <p:restoredTop sz="97829" autoAdjust="0"/>
  </p:normalViewPr>
  <p:slideViewPr>
    <p:cSldViewPr snapToGrid="0">
      <p:cViewPr varScale="1">
        <p:scale>
          <a:sx n="101" d="100"/>
          <a:sy n="101" d="100"/>
        </p:scale>
        <p:origin x="678" y="72"/>
      </p:cViewPr>
      <p:guideLst>
        <p:guide orient="horz" pos="2381"/>
        <p:guide pos="3367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6526"/>
    </p:cViewPr>
  </p:sorterViewPr>
  <p:notesViewPr>
    <p:cSldViewPr snapToGrid="0">
      <p:cViewPr varScale="1">
        <p:scale>
          <a:sx n="88" d="100"/>
          <a:sy n="88" d="100"/>
        </p:scale>
        <p:origin x="29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5428EA8-BEB0-4091-83B7-E888A1BBA32F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2C6420B-CB1C-4306-A693-40914C5905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6243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3D3A2D3-8CAF-4F58-89CE-09E8B319F344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1279525"/>
            <a:ext cx="48831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CE65D10-14CB-4A9A-9315-26B9B873E4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7283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9538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693" algn="l" defTabSz="99538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384" algn="l" defTabSz="99538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076" algn="l" defTabSz="99538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0769" algn="l" defTabSz="99538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8460" algn="l" defTabSz="99538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6153" algn="l" defTabSz="99538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3844" algn="l" defTabSz="99538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1537" algn="l" defTabSz="99538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t-EE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F718227A-1EE7-4FE0-A71A-C2A6E3ABD2A7}" type="slidenum">
              <a:rPr lang="et-EE" sz="1200"/>
              <a:pPr eaLnBrk="1" hangingPunct="1"/>
              <a:t>70</a:t>
            </a:fld>
            <a:endParaRPr lang="et-EE" sz="1200"/>
          </a:p>
        </p:txBody>
      </p:sp>
    </p:spTree>
    <p:extLst>
      <p:ext uri="{BB962C8B-B14F-4D97-AF65-F5344CB8AC3E}">
        <p14:creationId xmlns:p14="http://schemas.microsoft.com/office/powerpoint/2010/main" val="1343040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t-EE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EBEE7F76-41AE-4C67-B781-B69E0D580643}" type="slidenum">
              <a:rPr lang="et-EE" sz="1200"/>
              <a:pPr eaLnBrk="1" hangingPunct="1"/>
              <a:t>82</a:t>
            </a:fld>
            <a:endParaRPr lang="et-EE" sz="1200"/>
          </a:p>
        </p:txBody>
      </p:sp>
    </p:spTree>
    <p:extLst>
      <p:ext uri="{BB962C8B-B14F-4D97-AF65-F5344CB8AC3E}">
        <p14:creationId xmlns:p14="http://schemas.microsoft.com/office/powerpoint/2010/main" val="3300777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000" y="2163778"/>
            <a:ext cx="8018860" cy="1702018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00" y="3970581"/>
            <a:ext cx="8018860" cy="1825171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503909" indent="0" algn="ctr">
              <a:buNone/>
              <a:defRPr sz="2200"/>
            </a:lvl2pPr>
            <a:lvl3pPr marL="1007819" indent="0" algn="ctr">
              <a:buNone/>
              <a:defRPr sz="1900"/>
            </a:lvl3pPr>
            <a:lvl4pPr marL="1511728" indent="0" algn="ctr">
              <a:buNone/>
              <a:defRPr sz="1700"/>
            </a:lvl4pPr>
            <a:lvl5pPr marL="2015636" indent="0" algn="ctr">
              <a:buNone/>
              <a:defRPr sz="1700"/>
            </a:lvl5pPr>
            <a:lvl6pPr marL="2519547" indent="0" algn="ctr">
              <a:buNone/>
              <a:defRPr sz="1700"/>
            </a:lvl6pPr>
            <a:lvl7pPr marL="3023455" indent="0" algn="ctr">
              <a:buNone/>
              <a:defRPr sz="1700"/>
            </a:lvl7pPr>
            <a:lvl8pPr marL="3527365" indent="0" algn="ctr">
              <a:buNone/>
              <a:defRPr sz="1700"/>
            </a:lvl8pPr>
            <a:lvl9pPr marL="4031274" indent="0" algn="ctr">
              <a:buNone/>
              <a:defRPr sz="17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>
            <a:off x="157317" y="197745"/>
            <a:ext cx="10377184" cy="7164192"/>
          </a:xfrm>
          <a:prstGeom prst="rect">
            <a:avLst/>
          </a:prstGeom>
          <a:noFill/>
          <a:ln>
            <a:noFill/>
          </a:ln>
        </p:spPr>
        <p:txBody>
          <a:bodyPr vert="horz" wrap="square" lIns="98682" tIns="49341" rIns="98682" bIns="49341" numCol="1" anchor="t" anchorCtr="0" compatLnSpc="1">
            <a:prstTxWarp prst="textNoShape">
              <a:avLst/>
            </a:prstTxWarp>
          </a:bodyPr>
          <a:lstStyle/>
          <a:p>
            <a:endParaRPr lang="en-GB" sz="1900"/>
          </a:p>
        </p:txBody>
      </p:sp>
    </p:spTree>
    <p:extLst>
      <p:ext uri="{BB962C8B-B14F-4D97-AF65-F5344CB8AC3E}">
        <p14:creationId xmlns:p14="http://schemas.microsoft.com/office/powerpoint/2010/main" val="272908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smtClean="0"/>
              <a:t>Click to write your title here</a:t>
            </a:r>
            <a:br>
              <a:rPr lang="en-GB" noProof="0" smtClean="0"/>
            </a:br>
            <a:r>
              <a:rPr lang="en-GB" noProof="0" smtClean="0"/>
              <a:t>Max. 2 lines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41663" y="6660000"/>
            <a:ext cx="3608487" cy="540000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srgbClr val="A59D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7396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24901" y="6887704"/>
            <a:ext cx="2227461" cy="33598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E1FB6F2-A205-425C-B39E-0D5F4F67F7FA}" type="slidenum">
              <a:rPr lang="sv-SE" altLang="et-EE"/>
              <a:pPr/>
              <a:t>‹#›</a:t>
            </a:fld>
            <a:endParaRPr lang="sv-SE" altLang="et-EE" sz="150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751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Pealkirja ja kahe loetelu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2" y="1763926"/>
            <a:ext cx="4722217" cy="4989036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005" y="1763926"/>
            <a:ext cx="4722217" cy="4989036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40000" y="6660000"/>
            <a:ext cx="2405658" cy="54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C3FD1-0FFC-4640-A7C1-6E84C9C55EFA}" type="datetimeFigureOut">
              <a:rPr lang="en-US"/>
              <a:pPr>
                <a:defRPr/>
              </a:pPr>
              <a:t>11/7/2018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6660000"/>
            <a:ext cx="3608487" cy="54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46155" y="6660000"/>
            <a:ext cx="2405658" cy="54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C49DC-66A0-402F-BF31-52704A1EE8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004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05887001"/>
              </p:ext>
            </p:extLst>
          </p:nvPr>
        </p:nvGraphicFramePr>
        <p:xfrm>
          <a:off x="1714" y="1751"/>
          <a:ext cx="1713" cy="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1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14" y="1751"/>
                        <a:ext cx="1713" cy="1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0" y="1"/>
            <a:ext cx="10691813" cy="51290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51" tIns="49775" rIns="99551" bIns="49775" rtlCol="0" anchor="ctr"/>
          <a:lstStyle/>
          <a:p>
            <a:pPr algn="ctr" defTabSz="995507"/>
            <a:endParaRPr lang="en-GB" sz="20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8919" y="2677377"/>
            <a:ext cx="9793975" cy="1102460"/>
          </a:xfrm>
        </p:spPr>
        <p:txBody>
          <a:bodyPr lIns="0" tIns="0" rIns="0" bIns="0" anchor="b" anchorCtr="0">
            <a:noAutofit/>
          </a:bodyPr>
          <a:lstStyle>
            <a:lvl1pPr algn="l">
              <a:defRPr sz="3700" baseline="0">
                <a:solidFill>
                  <a:schemeClr val="bg1"/>
                </a:solidFill>
                <a:latin typeface="Georgia" pitchFamily="18" charset="0"/>
                <a:cs typeface="Arial" pitchFamily="34" charset="0"/>
              </a:defRPr>
            </a:lvl1pPr>
          </a:lstStyle>
          <a:p>
            <a:r>
              <a:rPr lang="en-GB" noProof="0" smtClean="0"/>
              <a:t>Write your title here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8919" y="4331068"/>
            <a:ext cx="9793975" cy="61828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700" baseline="0">
                <a:solidFill>
                  <a:schemeClr val="tx1">
                    <a:tint val="75000"/>
                  </a:schemeClr>
                </a:solidFill>
              </a:defRPr>
            </a:lvl1pPr>
            <a:lvl2pPr marL="497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8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6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Date and place (</a:t>
            </a:r>
            <a:r>
              <a:rPr lang="en-GB" noProof="0" dirty="0" err="1" smtClean="0"/>
              <a:t>fx</a:t>
            </a:r>
            <a:r>
              <a:rPr lang="en-GB" noProof="0" dirty="0" smtClean="0"/>
              <a:t> 29 January 2015)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48919" y="4252320"/>
            <a:ext cx="9793975" cy="0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48919" y="3868234"/>
            <a:ext cx="9793975" cy="305340"/>
          </a:xfrm>
        </p:spPr>
        <p:txBody>
          <a:bodyPr>
            <a:spAutoFit/>
          </a:bodyPr>
          <a:lstStyle>
            <a:lvl1pPr>
              <a:defRPr sz="2000" baseline="0">
                <a:solidFill>
                  <a:schemeClr val="bg1"/>
                </a:solidFill>
                <a:latin typeface="Georgia" pitchFamily="18" charset="0"/>
              </a:defRPr>
            </a:lvl1pPr>
          </a:lstStyle>
          <a:p>
            <a:pPr lvl="0"/>
            <a:r>
              <a:rPr lang="en-GB" noProof="0" smtClean="0"/>
              <a:t>Write your subtitle here </a:t>
            </a:r>
            <a:endParaRPr lang="en-GB" noProof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503" y="6777459"/>
            <a:ext cx="1824392" cy="39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5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67543598"/>
              </p:ext>
            </p:extLst>
          </p:nvPr>
        </p:nvGraphicFramePr>
        <p:xfrm>
          <a:off x="1714" y="1751"/>
          <a:ext cx="1713" cy="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5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14" y="1751"/>
                        <a:ext cx="1713" cy="1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smtClean="0"/>
              <a:t>Click to write your title here</a:t>
            </a:r>
            <a:br>
              <a:rPr lang="en-GB" noProof="0" smtClean="0"/>
            </a:br>
            <a:r>
              <a:rPr lang="en-GB" noProof="0" smtClean="0"/>
              <a:t>Max. 2 lines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A59D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9120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itel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24900" y="6887704"/>
            <a:ext cx="2227461" cy="335986"/>
          </a:xfrm>
          <a:prstGeom prst="rect">
            <a:avLst/>
          </a:prstGeom>
          <a:ln/>
        </p:spPr>
        <p:txBody>
          <a:bodyPr lIns="99551" tIns="49775" rIns="99551" bIns="49775"/>
          <a:lstStyle>
            <a:lvl1pPr>
              <a:defRPr/>
            </a:lvl1pPr>
          </a:lstStyle>
          <a:p>
            <a:pPr defTabSz="995507">
              <a:defRPr/>
            </a:pPr>
            <a:fld id="{1040478C-547A-4A7B-A341-CBCC1A0A9AF4}" type="slidenum">
              <a:rPr lang="sv-SE" sz="2000">
                <a:solidFill>
                  <a:srgbClr val="342F2B"/>
                </a:solidFill>
              </a:rPr>
              <a:pPr defTabSz="995507">
                <a:defRPr/>
              </a:pPr>
              <a:t>‹#›</a:t>
            </a:fld>
            <a:endParaRPr lang="sv-SE" sz="1500">
              <a:solidFill>
                <a:srgbClr val="342F2B"/>
              </a:solidFill>
              <a:latin typeface="Times" pitchFamily="18" charset="0"/>
            </a:endParaRPr>
          </a:p>
        </p:txBody>
      </p:sp>
      <p:pic>
        <p:nvPicPr>
          <p:cNvPr id="5" name="Picture 4" descr="Invicta_logo_EST_whit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16375" y="6568518"/>
            <a:ext cx="2332460" cy="99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8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1336477" y="1237197"/>
            <a:ext cx="8018860" cy="2631887"/>
          </a:xfrm>
        </p:spPr>
        <p:txBody>
          <a:bodyPr anchor="b"/>
          <a:lstStyle>
            <a:lvl1pPr algn="ctr">
              <a:defRPr sz="49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305340"/>
          </a:xfrm>
        </p:spPr>
        <p:txBody>
          <a:bodyPr/>
          <a:lstStyle>
            <a:lvl1pPr marL="0" indent="0" algn="ctr">
              <a:buNone/>
              <a:defRPr sz="2000"/>
            </a:lvl1pPr>
            <a:lvl2pPr marL="373315" indent="0" algn="ctr">
              <a:buNone/>
              <a:defRPr sz="1600"/>
            </a:lvl2pPr>
            <a:lvl3pPr marL="746630" indent="0" algn="ctr">
              <a:buNone/>
              <a:defRPr sz="1500"/>
            </a:lvl3pPr>
            <a:lvl4pPr marL="1119946" indent="0" algn="ctr">
              <a:buNone/>
              <a:defRPr sz="1300"/>
            </a:lvl4pPr>
            <a:lvl5pPr marL="1493261" indent="0" algn="ctr">
              <a:buNone/>
              <a:defRPr sz="1300"/>
            </a:lvl5pPr>
            <a:lvl6pPr marL="1866576" indent="0" algn="ctr">
              <a:buNone/>
              <a:defRPr sz="1300"/>
            </a:lvl6pPr>
            <a:lvl7pPr marL="2239891" indent="0" algn="ctr">
              <a:buNone/>
              <a:defRPr sz="1300"/>
            </a:lvl7pPr>
            <a:lvl8pPr marL="2613207" indent="0" algn="ctr">
              <a:buNone/>
              <a:defRPr sz="1300"/>
            </a:lvl8pPr>
            <a:lvl9pPr marL="2986522" indent="0" algn="ctr">
              <a:buNone/>
              <a:defRPr sz="1300"/>
            </a:lvl9pPr>
          </a:lstStyle>
          <a:p>
            <a:r>
              <a:rPr lang="et-EE" smtClean="0"/>
              <a:t>Klõpsake laadi muutmiseks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 lIns="99551" tIns="49775" rIns="99551" bIns="49775"/>
          <a:lstStyle/>
          <a:p>
            <a:pPr defTabSz="995507"/>
            <a:fld id="{8F19B6B7-C48D-4833-9010-57F95FB0D610}" type="datetimeFigureOut">
              <a:rPr lang="et-EE" sz="2000" smtClean="0">
                <a:solidFill>
                  <a:srgbClr val="3D3935"/>
                </a:solidFill>
              </a:rPr>
              <a:pPr defTabSz="995507"/>
              <a:t>7.11.2018</a:t>
            </a:fld>
            <a:endParaRPr lang="et-EE" sz="2000">
              <a:solidFill>
                <a:srgbClr val="3D3935"/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srgbClr val="A59D95"/>
              </a:solidFill>
            </a:endParaRPr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>
          <a:xfrm>
            <a:off x="7662466" y="7006700"/>
            <a:ext cx="2494756" cy="402483"/>
          </a:xfrm>
          <a:prstGeom prst="rect">
            <a:avLst/>
          </a:prstGeom>
        </p:spPr>
        <p:txBody>
          <a:bodyPr lIns="99551" tIns="49775" rIns="99551" bIns="49775"/>
          <a:lstStyle/>
          <a:p>
            <a:pPr defTabSz="995507"/>
            <a:fld id="{D3008EA3-DBC3-426F-AA01-CAAB2976AD14}" type="slidenum">
              <a:rPr lang="et-EE" sz="2000" smtClean="0">
                <a:solidFill>
                  <a:srgbClr val="3D3935"/>
                </a:solidFill>
              </a:rPr>
              <a:pPr defTabSz="995507"/>
              <a:t>‹#›</a:t>
            </a:fld>
            <a:endParaRPr lang="et-EE" sz="200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914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000" y="1160412"/>
            <a:ext cx="8018860" cy="1507007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00" y="2772202"/>
            <a:ext cx="8018860" cy="100779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n-lt"/>
              </a:defRPr>
            </a:lvl1pPr>
            <a:lvl2pPr marL="503909" indent="0" algn="ctr">
              <a:buNone/>
              <a:defRPr sz="2200"/>
            </a:lvl2pPr>
            <a:lvl3pPr marL="1007819" indent="0" algn="ctr">
              <a:buNone/>
              <a:defRPr sz="1900"/>
            </a:lvl3pPr>
            <a:lvl4pPr marL="1511728" indent="0" algn="ctr">
              <a:buNone/>
              <a:defRPr sz="1700"/>
            </a:lvl4pPr>
            <a:lvl5pPr marL="2015636" indent="0" algn="ctr">
              <a:buNone/>
              <a:defRPr sz="1700"/>
            </a:lvl5pPr>
            <a:lvl6pPr marL="2519547" indent="0" algn="ctr">
              <a:buNone/>
              <a:defRPr sz="1700"/>
            </a:lvl6pPr>
            <a:lvl7pPr marL="3023455" indent="0" algn="ctr">
              <a:buNone/>
              <a:defRPr sz="1700"/>
            </a:lvl7pPr>
            <a:lvl8pPr marL="3527365" indent="0" algn="ctr">
              <a:buNone/>
              <a:defRPr sz="1700"/>
            </a:lvl8pPr>
            <a:lvl9pPr marL="4031274" indent="0" algn="ctr">
              <a:buNone/>
              <a:defRPr sz="17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>
            <a:off x="157317" y="197745"/>
            <a:ext cx="10377184" cy="7164192"/>
          </a:xfrm>
          <a:prstGeom prst="rect">
            <a:avLst/>
          </a:prstGeom>
          <a:noFill/>
          <a:ln>
            <a:noFill/>
          </a:ln>
        </p:spPr>
        <p:txBody>
          <a:bodyPr vert="horz" wrap="square" lIns="98682" tIns="49341" rIns="98682" bIns="49341" numCol="1" anchor="t" anchorCtr="0" compatLnSpc="1">
            <a:prstTxWarp prst="textNoShape">
              <a:avLst/>
            </a:prstTxWarp>
          </a:bodyPr>
          <a:lstStyle/>
          <a:p>
            <a:endParaRPr lang="en-GB" sz="19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2160000" cy="62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85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000" y="2163778"/>
            <a:ext cx="8018860" cy="1702018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9708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2525" y="4919243"/>
            <a:ext cx="8018860" cy="1825171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605551"/>
                </a:solidFill>
              </a:defRPr>
            </a:lvl1pPr>
            <a:lvl2pPr marL="503909" indent="0" algn="ctr">
              <a:buNone/>
              <a:defRPr sz="2200"/>
            </a:lvl2pPr>
            <a:lvl3pPr marL="1007819" indent="0" algn="ctr">
              <a:buNone/>
              <a:defRPr sz="1900"/>
            </a:lvl3pPr>
            <a:lvl4pPr marL="1511728" indent="0" algn="ctr">
              <a:buNone/>
              <a:defRPr sz="1700"/>
            </a:lvl4pPr>
            <a:lvl5pPr marL="2015636" indent="0" algn="ctr">
              <a:buNone/>
              <a:defRPr sz="1700"/>
            </a:lvl5pPr>
            <a:lvl6pPr marL="2519547" indent="0" algn="ctr">
              <a:buNone/>
              <a:defRPr sz="1700"/>
            </a:lvl6pPr>
            <a:lvl7pPr marL="3023455" indent="0" algn="ctr">
              <a:buNone/>
              <a:defRPr sz="1700"/>
            </a:lvl7pPr>
            <a:lvl8pPr marL="3527365" indent="0" algn="ctr">
              <a:buNone/>
              <a:defRPr sz="1700"/>
            </a:lvl8pPr>
            <a:lvl9pPr marL="4031274" indent="0" algn="ctr">
              <a:buNone/>
              <a:defRPr sz="17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>
            <a:off x="157317" y="197745"/>
            <a:ext cx="10377184" cy="7164192"/>
          </a:xfrm>
          <a:prstGeom prst="rect">
            <a:avLst/>
          </a:prstGeom>
          <a:noFill/>
          <a:ln>
            <a:noFill/>
          </a:ln>
        </p:spPr>
        <p:txBody>
          <a:bodyPr vert="horz" wrap="square" lIns="98682" tIns="49341" rIns="98682" bIns="49341" numCol="1" anchor="t" anchorCtr="0" compatLnSpc="1">
            <a:prstTxWarp prst="textNoShape">
              <a:avLst/>
            </a:prstTxWarp>
          </a:bodyPr>
          <a:lstStyle/>
          <a:p>
            <a:endParaRPr lang="en-GB" sz="1900"/>
          </a:p>
        </p:txBody>
      </p:sp>
    </p:spTree>
    <p:extLst>
      <p:ext uri="{BB962C8B-B14F-4D97-AF65-F5344CB8AC3E}">
        <p14:creationId xmlns:p14="http://schemas.microsoft.com/office/powerpoint/2010/main" val="2474718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595" y="363439"/>
            <a:ext cx="9794624" cy="1036737"/>
          </a:xfrm>
        </p:spPr>
        <p:txBody>
          <a:bodyPr/>
          <a:lstStyle>
            <a:lvl1pPr>
              <a:defRPr>
                <a:solidFill>
                  <a:srgbClr val="9708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C00000"/>
                </a:solidFill>
              </a:defRPr>
            </a:lvl2pPr>
            <a:lvl3pPr>
              <a:defRPr b="1">
                <a:solidFill>
                  <a:srgbClr val="00B050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334320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540001"/>
            <a:ext cx="9612000" cy="1036737"/>
          </a:xfrm>
        </p:spPr>
        <p:txBody>
          <a:bodyPr/>
          <a:lstStyle>
            <a:lvl1pPr>
              <a:defRPr>
                <a:solidFill>
                  <a:srgbClr val="9708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1" y="1400176"/>
            <a:ext cx="10258424" cy="5838824"/>
          </a:xfrm>
        </p:spPr>
        <p:txBody>
          <a:bodyPr/>
          <a:lstStyle>
            <a:lvl2pPr>
              <a:defRPr>
                <a:solidFill>
                  <a:srgbClr val="C00000"/>
                </a:solidFill>
              </a:defRPr>
            </a:lvl2pPr>
            <a:lvl3pPr>
              <a:defRPr b="1">
                <a:solidFill>
                  <a:srgbClr val="007A37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0429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smtClean="0"/>
              <a:t>Click to write your title here</a:t>
            </a:r>
            <a:br>
              <a:rPr lang="en-GB" noProof="0" smtClean="0"/>
            </a:br>
            <a:r>
              <a:rPr lang="en-GB" noProof="0" smtClean="0"/>
              <a:t>Max. 2 lines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41663" y="6660000"/>
            <a:ext cx="3608487" cy="540000"/>
          </a:xfrm>
          <a:prstGeom prst="rect">
            <a:avLst/>
          </a:prstGeom>
        </p:spPr>
        <p:txBody>
          <a:bodyPr/>
          <a:lstStyle/>
          <a:p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94710" y="1081456"/>
            <a:ext cx="10102393" cy="159208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3642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4592" y="1763927"/>
            <a:ext cx="4722217" cy="16963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005" y="1763927"/>
            <a:ext cx="4722217" cy="16963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2583855" y="7006701"/>
            <a:ext cx="1069181" cy="4024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6F6EE-1FE9-462E-8A5C-9110984FB912}" type="datetimeFigureOut">
              <a:rPr lang="en-GB"/>
              <a:pPr>
                <a:defRPr/>
              </a:pPr>
              <a:t>07/11/2018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6660000"/>
            <a:ext cx="3608487" cy="54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73367" y="7006701"/>
            <a:ext cx="712788" cy="4024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9B750-FEB1-47C1-9415-46487D7731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445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ealkirja ja tabeli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534591" y="1968669"/>
            <a:ext cx="9622632" cy="440981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540000" y="6660000"/>
            <a:ext cx="2405658" cy="54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1E007-E7CF-49DA-9179-283FCCFF62E9}" type="datetimeFigureOut">
              <a:rPr lang="en-US"/>
              <a:pPr>
                <a:defRPr/>
              </a:pPr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541663" y="6660000"/>
            <a:ext cx="3608487" cy="54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7746155" y="6660000"/>
            <a:ext cx="2405658" cy="54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BA1DA-A23F-4CD1-BFF0-84AAF3F13F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580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U:\Gjensidige Forsikring ASA\Jobs\4552_WordEngine corejob 4209\Received\Work\Bomærke.e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025" y="328986"/>
            <a:ext cx="378668" cy="47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noProof="0" smtClean="0"/>
              <a:t>Click to edit Master title style</a:t>
            </a:r>
            <a:endParaRPr lang="nb-NO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798174" y="1875921"/>
            <a:ext cx="9093611" cy="50012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5"/>
          </p:nvPr>
        </p:nvSpPr>
        <p:spPr>
          <a:xfrm>
            <a:off x="7746155" y="6660000"/>
            <a:ext cx="2405658" cy="54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7967145-5705-4A7A-BDB9-E491DDD913FC}" type="slidenum">
              <a:rPr lang="nb-NO" altLang="et-EE"/>
              <a:pPr/>
              <a:t>‹#›</a:t>
            </a:fld>
            <a:endParaRPr lang="nb-NO" altLang="et-EE"/>
          </a:p>
        </p:txBody>
      </p:sp>
    </p:spTree>
    <p:extLst>
      <p:ext uri="{BB962C8B-B14F-4D97-AF65-F5344CB8AC3E}">
        <p14:creationId xmlns:p14="http://schemas.microsoft.com/office/powerpoint/2010/main" val="3376750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vmlDrawing" Target="../drawings/vmlDrawing1.vml"/><Relationship Id="rId5" Type="http://schemas.openxmlformats.org/officeDocument/2006/relationships/theme" Target="../theme/theme2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0000" y="540000"/>
            <a:ext cx="9612000" cy="669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0" y="1400176"/>
            <a:ext cx="9975600" cy="59531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949171" y="6718050"/>
            <a:ext cx="2405658" cy="54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rgbClr val="6055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3A93A7-50FE-4F90-B8C3-0F4DFF8F5D06}" type="slidenum"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37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31" r:id="rId2"/>
    <p:sldLayoutId id="2147483732" r:id="rId3"/>
    <p:sldLayoutId id="2147483713" r:id="rId4"/>
    <p:sldLayoutId id="2147483733" r:id="rId5"/>
    <p:sldLayoutId id="2147483736" r:id="rId6"/>
    <p:sldLayoutId id="2147483740" r:id="rId7"/>
    <p:sldLayoutId id="2147483742" r:id="rId8"/>
    <p:sldLayoutId id="2147483743" r:id="rId9"/>
    <p:sldLayoutId id="2147483768" r:id="rId10"/>
    <p:sldLayoutId id="2147483769" r:id="rId11"/>
    <p:sldLayoutId id="2147483770" r:id="rId12"/>
  </p:sldLayoutIdLst>
  <p:hf hdr="0" ftr="0" dt="0"/>
  <p:txStyles>
    <p:titleStyle>
      <a:lvl1pPr algn="l" defTabSz="100781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70C0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1pPr>
    </p:titleStyle>
    <p:bodyStyle>
      <a:lvl1pPr marL="251955" indent="-251955" algn="l" defTabSz="1007819" rtl="0" eaLnBrk="1" latinLnBrk="0" hangingPunct="1">
        <a:lnSpc>
          <a:spcPct val="90000"/>
        </a:lnSpc>
        <a:spcBef>
          <a:spcPts val="1102"/>
        </a:spcBef>
        <a:buClr>
          <a:srgbClr val="97082F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1pPr>
      <a:lvl2pPr marL="755864" indent="-251955" algn="l" defTabSz="1007819" rtl="0" eaLnBrk="1" latinLnBrk="0" hangingPunct="1">
        <a:lnSpc>
          <a:spcPct val="90000"/>
        </a:lnSpc>
        <a:spcBef>
          <a:spcPts val="551"/>
        </a:spcBef>
        <a:buClr>
          <a:srgbClr val="97082F"/>
        </a:buClr>
        <a:buFont typeface="Arial" panose="020B0604020202020204" pitchFamily="34" charset="0"/>
        <a:buChar char="•"/>
        <a:defRPr sz="3200" kern="1200">
          <a:solidFill>
            <a:srgbClr val="0070C0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2pPr>
      <a:lvl3pPr marL="1259773" indent="-251955" algn="l" defTabSz="1007819" rtl="0" eaLnBrk="1" latinLnBrk="0" hangingPunct="1">
        <a:lnSpc>
          <a:spcPct val="90000"/>
        </a:lnSpc>
        <a:spcBef>
          <a:spcPts val="551"/>
        </a:spcBef>
        <a:buClr>
          <a:srgbClr val="97082F"/>
        </a:buClr>
        <a:buFont typeface="Arial" panose="020B0604020202020204" pitchFamily="34" charset="0"/>
        <a:buChar char="•"/>
        <a:defRPr sz="2800" kern="1200">
          <a:solidFill>
            <a:srgbClr val="C00000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3pPr>
      <a:lvl4pPr marL="1763682" indent="-251955" algn="l" defTabSz="1007819" rtl="0" eaLnBrk="1" latinLnBrk="0" hangingPunct="1">
        <a:lnSpc>
          <a:spcPct val="90000"/>
        </a:lnSpc>
        <a:spcBef>
          <a:spcPts val="551"/>
        </a:spcBef>
        <a:buClr>
          <a:srgbClr val="97082F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4pPr>
      <a:lvl5pPr marL="2267591" indent="-251955" algn="l" defTabSz="1007819" rtl="0" eaLnBrk="1" latinLnBrk="0" hangingPunct="1">
        <a:lnSpc>
          <a:spcPct val="90000"/>
        </a:lnSpc>
        <a:spcBef>
          <a:spcPts val="551"/>
        </a:spcBef>
        <a:buClr>
          <a:srgbClr val="97082F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5pPr>
      <a:lvl6pPr marL="2771502" indent="-251955" algn="l" defTabSz="100781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410" indent="-251955" algn="l" defTabSz="100781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319" indent="-251955" algn="l" defTabSz="100781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229" indent="-251955" algn="l" defTabSz="100781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8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09" algn="l" defTabSz="10078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19" algn="l" defTabSz="10078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28" algn="l" defTabSz="10078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636" algn="l" defTabSz="10078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547" algn="l" defTabSz="10078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455" algn="l" defTabSz="10078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365" algn="l" defTabSz="10078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274" algn="l" defTabSz="10078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069961922"/>
              </p:ext>
            </p:extLst>
          </p:nvPr>
        </p:nvGraphicFramePr>
        <p:xfrm>
          <a:off x="1714" y="1751"/>
          <a:ext cx="1713" cy="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7" name="think-cell Slide" r:id="rId8" imgW="216" imgH="216" progId="TCLayout.ActiveDocument.1">
                  <p:embed/>
                </p:oleObj>
              </mc:Choice>
              <mc:Fallback>
                <p:oleObj name="think-cell Slide" r:id="rId8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14" y="1751"/>
                        <a:ext cx="1713" cy="1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710" y="136469"/>
            <a:ext cx="10102393" cy="78747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GB" noProof="0" dirty="0" smtClean="0"/>
              <a:t>Click to write your title here</a:t>
            </a:r>
            <a:br>
              <a:rPr lang="en-GB" noProof="0" dirty="0" smtClean="0"/>
            </a:br>
            <a:r>
              <a:rPr lang="en-GB" noProof="0" dirty="0" smtClean="0"/>
              <a:t>Max. 2 lines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711" y="1240698"/>
            <a:ext cx="10102391" cy="169633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GB" noProof="0" dirty="0" smtClean="0"/>
              <a:t>Click to write here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4710" y="7243326"/>
            <a:ext cx="4274135" cy="10772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70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95507"/>
            <a:endParaRPr lang="en-GB" dirty="0">
              <a:solidFill>
                <a:srgbClr val="A59D95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90276" y="992198"/>
            <a:ext cx="10106827" cy="0"/>
          </a:xfrm>
          <a:prstGeom prst="line">
            <a:avLst/>
          </a:prstGeom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90276" y="7034698"/>
            <a:ext cx="10109880" cy="0"/>
          </a:xfrm>
          <a:prstGeom prst="line">
            <a:avLst/>
          </a:prstGeom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/>
          <p:cNvSpPr txBox="1">
            <a:spLocks/>
          </p:cNvSpPr>
          <p:nvPr/>
        </p:nvSpPr>
        <p:spPr>
          <a:xfrm>
            <a:off x="5094905" y="7220242"/>
            <a:ext cx="502004" cy="153888"/>
          </a:xfrm>
          <a:prstGeom prst="rect">
            <a:avLst/>
          </a:prstGeom>
        </p:spPr>
        <p:txBody>
          <a:bodyPr vert="horz" wrap="square" lIns="0" tIns="0" rIns="0" bIns="0" rtlCol="0" anchor="ctr" anchorCtr="1">
            <a:spAutoFit/>
          </a:bodyPr>
          <a:lstStyle>
            <a:lvl1pPr algn="ctr">
              <a:defRPr sz="1000">
                <a:solidFill>
                  <a:schemeClr val="accent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95507">
              <a:defRPr/>
            </a:pPr>
            <a:fld id="{992DDF7D-0CEF-42FE-B359-C4D7CCC70143}" type="slidenum">
              <a:rPr lang="en-GB" smtClean="0">
                <a:solidFill>
                  <a:srgbClr val="A59D95"/>
                </a:solidFill>
              </a:rPr>
              <a:pPr defTabSz="995507">
                <a:defRPr/>
              </a:pPr>
              <a:t>‹#›</a:t>
            </a:fld>
            <a:endParaRPr lang="en-GB" dirty="0">
              <a:solidFill>
                <a:srgbClr val="A59D95"/>
              </a:solidFill>
            </a:endParaRPr>
          </a:p>
        </p:txBody>
      </p:sp>
      <p:grpSp>
        <p:nvGrpSpPr>
          <p:cNvPr id="7" name="Group 142"/>
          <p:cNvGrpSpPr>
            <a:grpSpLocks/>
          </p:cNvGrpSpPr>
          <p:nvPr/>
        </p:nvGrpSpPr>
        <p:grpSpPr bwMode="auto">
          <a:xfrm>
            <a:off x="294710" y="-227490"/>
            <a:ext cx="212466" cy="167993"/>
            <a:chOff x="315" y="-144"/>
            <a:chExt cx="124" cy="96"/>
          </a:xfrm>
        </p:grpSpPr>
        <p:sp>
          <p:nvSpPr>
            <p:cNvPr id="19" name="Line 143"/>
            <p:cNvSpPr>
              <a:spLocks noChangeShapeType="1"/>
            </p:cNvSpPr>
            <p:nvPr userDrawn="1"/>
          </p:nvSpPr>
          <p:spPr bwMode="auto">
            <a:xfrm>
              <a:off x="315" y="-144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95507"/>
              <a:endParaRPr lang="en-GB" sz="2000" dirty="0">
                <a:solidFill>
                  <a:srgbClr val="3D3935"/>
                </a:solidFill>
              </a:endParaRPr>
            </a:p>
          </p:txBody>
        </p:sp>
        <p:sp>
          <p:nvSpPr>
            <p:cNvPr id="20" name="Line 144"/>
            <p:cNvSpPr>
              <a:spLocks noChangeShapeType="1"/>
            </p:cNvSpPr>
            <p:nvPr userDrawn="1"/>
          </p:nvSpPr>
          <p:spPr bwMode="auto">
            <a:xfrm rot="16200000">
              <a:off x="377" y="-158"/>
              <a:ext cx="0" cy="1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defTabSz="995507"/>
              <a:endParaRPr lang="en-GB" sz="2000" dirty="0">
                <a:solidFill>
                  <a:srgbClr val="3D3935"/>
                </a:solidFill>
              </a:endParaRPr>
            </a:p>
          </p:txBody>
        </p:sp>
      </p:grpSp>
      <p:grpSp>
        <p:nvGrpSpPr>
          <p:cNvPr id="10" name="Group 145"/>
          <p:cNvGrpSpPr>
            <a:grpSpLocks/>
          </p:cNvGrpSpPr>
          <p:nvPr/>
        </p:nvGrpSpPr>
        <p:grpSpPr bwMode="auto">
          <a:xfrm flipH="1">
            <a:off x="10184637" y="-227490"/>
            <a:ext cx="212466" cy="167993"/>
            <a:chOff x="315" y="-144"/>
            <a:chExt cx="124" cy="96"/>
          </a:xfrm>
        </p:grpSpPr>
        <p:sp>
          <p:nvSpPr>
            <p:cNvPr id="22" name="Line 146"/>
            <p:cNvSpPr>
              <a:spLocks noChangeShapeType="1"/>
            </p:cNvSpPr>
            <p:nvPr userDrawn="1"/>
          </p:nvSpPr>
          <p:spPr bwMode="auto">
            <a:xfrm>
              <a:off x="315" y="-144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95507"/>
              <a:endParaRPr lang="en-GB" sz="2000" dirty="0">
                <a:solidFill>
                  <a:srgbClr val="3D3935"/>
                </a:solidFill>
              </a:endParaRPr>
            </a:p>
          </p:txBody>
        </p:sp>
        <p:sp>
          <p:nvSpPr>
            <p:cNvPr id="23" name="Line 147"/>
            <p:cNvSpPr>
              <a:spLocks noChangeShapeType="1"/>
            </p:cNvSpPr>
            <p:nvPr userDrawn="1"/>
          </p:nvSpPr>
          <p:spPr bwMode="auto">
            <a:xfrm rot="16200000">
              <a:off x="377" y="-158"/>
              <a:ext cx="0" cy="1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defTabSz="995507"/>
              <a:endParaRPr lang="en-GB" sz="2000" dirty="0">
                <a:solidFill>
                  <a:srgbClr val="3D3935"/>
                </a:solidFill>
              </a:endParaRPr>
            </a:p>
          </p:txBody>
        </p:sp>
      </p:grpSp>
      <p:sp>
        <p:nvSpPr>
          <p:cNvPr id="24" name="Line 148"/>
          <p:cNvSpPr>
            <a:spLocks noChangeShapeType="1"/>
          </p:cNvSpPr>
          <p:nvPr/>
        </p:nvSpPr>
        <p:spPr bwMode="auto">
          <a:xfrm>
            <a:off x="5345907" y="-276488"/>
            <a:ext cx="0" cy="21699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lIns="99551" tIns="49775" rIns="99551" bIns="49775" anchor="ctr"/>
          <a:lstStyle/>
          <a:p>
            <a:pPr defTabSz="995507"/>
            <a:endParaRPr lang="en-GB" sz="2000" dirty="0">
              <a:solidFill>
                <a:srgbClr val="3D3935"/>
              </a:solidFill>
            </a:endParaRPr>
          </a:p>
        </p:txBody>
      </p:sp>
      <p:grpSp>
        <p:nvGrpSpPr>
          <p:cNvPr id="13" name="Group 142"/>
          <p:cNvGrpSpPr>
            <a:grpSpLocks/>
          </p:cNvGrpSpPr>
          <p:nvPr/>
        </p:nvGrpSpPr>
        <p:grpSpPr bwMode="auto">
          <a:xfrm>
            <a:off x="294710" y="-227490"/>
            <a:ext cx="212466" cy="167993"/>
            <a:chOff x="315" y="-144"/>
            <a:chExt cx="124" cy="96"/>
          </a:xfrm>
        </p:grpSpPr>
        <p:sp>
          <p:nvSpPr>
            <p:cNvPr id="26" name="Line 143"/>
            <p:cNvSpPr>
              <a:spLocks noChangeShapeType="1"/>
            </p:cNvSpPr>
            <p:nvPr userDrawn="1"/>
          </p:nvSpPr>
          <p:spPr bwMode="auto">
            <a:xfrm>
              <a:off x="315" y="-144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95507"/>
              <a:endParaRPr lang="en-GB" sz="2000" dirty="0">
                <a:solidFill>
                  <a:srgbClr val="3D3935"/>
                </a:solidFill>
              </a:endParaRPr>
            </a:p>
          </p:txBody>
        </p:sp>
        <p:sp>
          <p:nvSpPr>
            <p:cNvPr id="27" name="Line 144"/>
            <p:cNvSpPr>
              <a:spLocks noChangeShapeType="1"/>
            </p:cNvSpPr>
            <p:nvPr userDrawn="1"/>
          </p:nvSpPr>
          <p:spPr bwMode="auto">
            <a:xfrm rot="16200000">
              <a:off x="377" y="-158"/>
              <a:ext cx="0" cy="1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defTabSz="995507"/>
              <a:endParaRPr lang="en-GB" sz="2000" dirty="0">
                <a:solidFill>
                  <a:srgbClr val="3D3935"/>
                </a:solidFill>
              </a:endParaRPr>
            </a:p>
          </p:txBody>
        </p:sp>
      </p:grpSp>
      <p:grpSp>
        <p:nvGrpSpPr>
          <p:cNvPr id="18" name="Group 145"/>
          <p:cNvGrpSpPr>
            <a:grpSpLocks/>
          </p:cNvGrpSpPr>
          <p:nvPr/>
        </p:nvGrpSpPr>
        <p:grpSpPr bwMode="auto">
          <a:xfrm flipH="1">
            <a:off x="10184637" y="-227490"/>
            <a:ext cx="212466" cy="167993"/>
            <a:chOff x="315" y="-144"/>
            <a:chExt cx="124" cy="96"/>
          </a:xfrm>
        </p:grpSpPr>
        <p:sp>
          <p:nvSpPr>
            <p:cNvPr id="30" name="Line 146"/>
            <p:cNvSpPr>
              <a:spLocks noChangeShapeType="1"/>
            </p:cNvSpPr>
            <p:nvPr userDrawn="1"/>
          </p:nvSpPr>
          <p:spPr bwMode="auto">
            <a:xfrm>
              <a:off x="315" y="-144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95507"/>
              <a:endParaRPr lang="en-GB" sz="2000" dirty="0">
                <a:solidFill>
                  <a:srgbClr val="3D3935"/>
                </a:solidFill>
              </a:endParaRPr>
            </a:p>
          </p:txBody>
        </p:sp>
        <p:sp>
          <p:nvSpPr>
            <p:cNvPr id="31" name="Line 147"/>
            <p:cNvSpPr>
              <a:spLocks noChangeShapeType="1"/>
            </p:cNvSpPr>
            <p:nvPr userDrawn="1"/>
          </p:nvSpPr>
          <p:spPr bwMode="auto">
            <a:xfrm rot="16200000">
              <a:off x="377" y="-158"/>
              <a:ext cx="0" cy="1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defTabSz="995507"/>
              <a:endParaRPr lang="en-GB" sz="2000" dirty="0">
                <a:solidFill>
                  <a:srgbClr val="3D3935"/>
                </a:solidFill>
              </a:endParaRPr>
            </a:p>
          </p:txBody>
        </p:sp>
      </p:grpSp>
      <p:sp>
        <p:nvSpPr>
          <p:cNvPr id="32" name="Line 148"/>
          <p:cNvSpPr>
            <a:spLocks noChangeShapeType="1"/>
          </p:cNvSpPr>
          <p:nvPr/>
        </p:nvSpPr>
        <p:spPr bwMode="auto">
          <a:xfrm>
            <a:off x="5345907" y="-276488"/>
            <a:ext cx="0" cy="21699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lIns="99551" tIns="49775" rIns="99551" bIns="49775" anchor="ctr"/>
          <a:lstStyle/>
          <a:p>
            <a:pPr defTabSz="995507"/>
            <a:endParaRPr lang="en-GB" sz="2000" dirty="0">
              <a:solidFill>
                <a:srgbClr val="3D3935"/>
              </a:solidFill>
            </a:endParaRPr>
          </a:p>
        </p:txBody>
      </p:sp>
      <p:grpSp>
        <p:nvGrpSpPr>
          <p:cNvPr id="34" name="Group 142"/>
          <p:cNvGrpSpPr>
            <a:grpSpLocks/>
          </p:cNvGrpSpPr>
          <p:nvPr/>
        </p:nvGrpSpPr>
        <p:grpSpPr bwMode="auto">
          <a:xfrm>
            <a:off x="294710" y="-227490"/>
            <a:ext cx="212466" cy="167993"/>
            <a:chOff x="315" y="-144"/>
            <a:chExt cx="124" cy="96"/>
          </a:xfrm>
        </p:grpSpPr>
        <p:sp>
          <p:nvSpPr>
            <p:cNvPr id="35" name="Line 143"/>
            <p:cNvSpPr>
              <a:spLocks noChangeShapeType="1"/>
            </p:cNvSpPr>
            <p:nvPr userDrawn="1"/>
          </p:nvSpPr>
          <p:spPr bwMode="auto">
            <a:xfrm>
              <a:off x="315" y="-144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95507"/>
              <a:endParaRPr lang="en-GB" sz="2000" dirty="0">
                <a:solidFill>
                  <a:srgbClr val="3D3935"/>
                </a:solidFill>
              </a:endParaRPr>
            </a:p>
          </p:txBody>
        </p:sp>
        <p:sp>
          <p:nvSpPr>
            <p:cNvPr id="36" name="Line 144"/>
            <p:cNvSpPr>
              <a:spLocks noChangeShapeType="1"/>
            </p:cNvSpPr>
            <p:nvPr userDrawn="1"/>
          </p:nvSpPr>
          <p:spPr bwMode="auto">
            <a:xfrm rot="16200000">
              <a:off x="377" y="-158"/>
              <a:ext cx="0" cy="1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defTabSz="995507"/>
              <a:endParaRPr lang="en-GB" sz="2000" dirty="0">
                <a:solidFill>
                  <a:srgbClr val="3D3935"/>
                </a:solidFill>
              </a:endParaRPr>
            </a:p>
          </p:txBody>
        </p:sp>
      </p:grpSp>
      <p:grpSp>
        <p:nvGrpSpPr>
          <p:cNvPr id="37" name="Group 145"/>
          <p:cNvGrpSpPr>
            <a:grpSpLocks/>
          </p:cNvGrpSpPr>
          <p:nvPr/>
        </p:nvGrpSpPr>
        <p:grpSpPr bwMode="auto">
          <a:xfrm flipH="1">
            <a:off x="10184637" y="-227490"/>
            <a:ext cx="212466" cy="167993"/>
            <a:chOff x="315" y="-144"/>
            <a:chExt cx="124" cy="96"/>
          </a:xfrm>
        </p:grpSpPr>
        <p:sp>
          <p:nvSpPr>
            <p:cNvPr id="38" name="Line 146"/>
            <p:cNvSpPr>
              <a:spLocks noChangeShapeType="1"/>
            </p:cNvSpPr>
            <p:nvPr userDrawn="1"/>
          </p:nvSpPr>
          <p:spPr bwMode="auto">
            <a:xfrm>
              <a:off x="315" y="-144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95507"/>
              <a:endParaRPr lang="en-GB" sz="2000" dirty="0">
                <a:solidFill>
                  <a:srgbClr val="3D3935"/>
                </a:solidFill>
              </a:endParaRPr>
            </a:p>
          </p:txBody>
        </p:sp>
        <p:sp>
          <p:nvSpPr>
            <p:cNvPr id="39" name="Line 147"/>
            <p:cNvSpPr>
              <a:spLocks noChangeShapeType="1"/>
            </p:cNvSpPr>
            <p:nvPr userDrawn="1"/>
          </p:nvSpPr>
          <p:spPr bwMode="auto">
            <a:xfrm rot="16200000">
              <a:off x="377" y="-158"/>
              <a:ext cx="0" cy="1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defTabSz="995507"/>
              <a:endParaRPr lang="en-GB" sz="2000" dirty="0">
                <a:solidFill>
                  <a:srgbClr val="3D3935"/>
                </a:solidFill>
              </a:endParaRPr>
            </a:p>
          </p:txBody>
        </p:sp>
      </p:grpSp>
      <p:sp>
        <p:nvSpPr>
          <p:cNvPr id="40" name="Line 148"/>
          <p:cNvSpPr>
            <a:spLocks noChangeShapeType="1"/>
          </p:cNvSpPr>
          <p:nvPr/>
        </p:nvSpPr>
        <p:spPr bwMode="auto">
          <a:xfrm>
            <a:off x="5345907" y="-276488"/>
            <a:ext cx="0" cy="21699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lIns="99551" tIns="49775" rIns="99551" bIns="49775" anchor="ctr"/>
          <a:lstStyle/>
          <a:p>
            <a:pPr defTabSz="995507"/>
            <a:endParaRPr lang="en-GB" sz="2000" dirty="0">
              <a:solidFill>
                <a:srgbClr val="3D3935"/>
              </a:solidFill>
            </a:endParaRPr>
          </a:p>
        </p:txBody>
      </p:sp>
      <p:grpSp>
        <p:nvGrpSpPr>
          <p:cNvPr id="42" name="Group 142"/>
          <p:cNvGrpSpPr>
            <a:grpSpLocks/>
          </p:cNvGrpSpPr>
          <p:nvPr/>
        </p:nvGrpSpPr>
        <p:grpSpPr bwMode="auto">
          <a:xfrm rot="16200000" flipV="1">
            <a:off x="-242181" y="6644466"/>
            <a:ext cx="216991" cy="164489"/>
            <a:chOff x="315" y="-144"/>
            <a:chExt cx="124" cy="96"/>
          </a:xfrm>
        </p:grpSpPr>
        <p:sp>
          <p:nvSpPr>
            <p:cNvPr id="43" name="Line 143"/>
            <p:cNvSpPr>
              <a:spLocks noChangeShapeType="1"/>
            </p:cNvSpPr>
            <p:nvPr userDrawn="1"/>
          </p:nvSpPr>
          <p:spPr bwMode="auto">
            <a:xfrm>
              <a:off x="315" y="-144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95507"/>
              <a:endParaRPr lang="en-GB" sz="2000" dirty="0">
                <a:solidFill>
                  <a:srgbClr val="3D3935"/>
                </a:solidFill>
              </a:endParaRPr>
            </a:p>
          </p:txBody>
        </p:sp>
        <p:sp>
          <p:nvSpPr>
            <p:cNvPr id="44" name="Line 144"/>
            <p:cNvSpPr>
              <a:spLocks noChangeShapeType="1"/>
            </p:cNvSpPr>
            <p:nvPr userDrawn="1"/>
          </p:nvSpPr>
          <p:spPr bwMode="auto">
            <a:xfrm rot="16200000">
              <a:off x="377" y="-158"/>
              <a:ext cx="0" cy="1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defTabSz="995507"/>
              <a:endParaRPr lang="en-GB" sz="2000" dirty="0">
                <a:solidFill>
                  <a:srgbClr val="3D3935"/>
                </a:solidFill>
              </a:endParaRPr>
            </a:p>
          </p:txBody>
        </p:sp>
      </p:grpSp>
      <p:sp>
        <p:nvSpPr>
          <p:cNvPr id="45" name="Line 148"/>
          <p:cNvSpPr>
            <a:spLocks noChangeShapeType="1"/>
          </p:cNvSpPr>
          <p:nvPr/>
        </p:nvSpPr>
        <p:spPr bwMode="auto">
          <a:xfrm rot="16200000">
            <a:off x="-157673" y="3950963"/>
            <a:ext cx="0" cy="21246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lIns="99551" tIns="49775" rIns="99551" bIns="49775" anchor="ctr"/>
          <a:lstStyle/>
          <a:p>
            <a:pPr defTabSz="995507"/>
            <a:endParaRPr lang="en-GB" sz="2000" dirty="0">
              <a:solidFill>
                <a:srgbClr val="3D3935"/>
              </a:solidFill>
            </a:endParaRPr>
          </a:p>
        </p:txBody>
      </p:sp>
      <p:grpSp>
        <p:nvGrpSpPr>
          <p:cNvPr id="46" name="Group 142"/>
          <p:cNvGrpSpPr>
            <a:grpSpLocks/>
          </p:cNvGrpSpPr>
          <p:nvPr/>
        </p:nvGrpSpPr>
        <p:grpSpPr bwMode="auto">
          <a:xfrm rot="5400000">
            <a:off x="-242181" y="1266954"/>
            <a:ext cx="216991" cy="164489"/>
            <a:chOff x="315" y="-144"/>
            <a:chExt cx="124" cy="96"/>
          </a:xfrm>
        </p:grpSpPr>
        <p:sp>
          <p:nvSpPr>
            <p:cNvPr id="47" name="Line 143"/>
            <p:cNvSpPr>
              <a:spLocks noChangeShapeType="1"/>
            </p:cNvSpPr>
            <p:nvPr userDrawn="1"/>
          </p:nvSpPr>
          <p:spPr bwMode="auto">
            <a:xfrm>
              <a:off x="315" y="-144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t"/>
            <a:lstStyle/>
            <a:p>
              <a:pPr defTabSz="995507"/>
              <a:endParaRPr lang="en-GB" sz="2000" dirty="0">
                <a:solidFill>
                  <a:srgbClr val="3D3935"/>
                </a:solidFill>
              </a:endParaRPr>
            </a:p>
          </p:txBody>
        </p:sp>
        <p:sp>
          <p:nvSpPr>
            <p:cNvPr id="48" name="Line 144"/>
            <p:cNvSpPr>
              <a:spLocks noChangeShapeType="1"/>
            </p:cNvSpPr>
            <p:nvPr userDrawn="1"/>
          </p:nvSpPr>
          <p:spPr bwMode="auto">
            <a:xfrm rot="16200000">
              <a:off x="377" y="-158"/>
              <a:ext cx="0" cy="1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t"/>
            <a:lstStyle/>
            <a:p>
              <a:pPr defTabSz="995507"/>
              <a:endParaRPr lang="en-GB" sz="2000" dirty="0">
                <a:solidFill>
                  <a:srgbClr val="3D3935"/>
                </a:solidFill>
              </a:endParaRP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026" y="7158295"/>
            <a:ext cx="1277076" cy="27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39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95507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0" indent="0" algn="l" defTabSz="995507" rtl="0" eaLnBrk="1" latinLnBrk="0" hangingPunct="1">
        <a:spcBef>
          <a:spcPts val="653"/>
        </a:spcBef>
        <a:buFont typeface="Arial" pitchFamily="34" charset="0"/>
        <a:buNone/>
        <a:defRPr sz="1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95966" indent="-195966" algn="l" defTabSz="995507" rtl="0" eaLnBrk="1" latinLnBrk="0" hangingPunct="1">
        <a:spcBef>
          <a:spcPts val="653"/>
        </a:spcBef>
        <a:buClr>
          <a:schemeClr val="tx1"/>
        </a:buClr>
        <a:buFont typeface="Arial" pitchFamily="34" charset="0"/>
        <a:buChar char="•"/>
        <a:defRPr sz="1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90598" indent="-195966" algn="l" defTabSz="995507" rtl="0" eaLnBrk="1" latinLnBrk="0" hangingPunct="1">
        <a:spcBef>
          <a:spcPts val="653"/>
        </a:spcBef>
        <a:buClr>
          <a:schemeClr val="tx1"/>
        </a:buClr>
        <a:buFont typeface="Arial" pitchFamily="34" charset="0"/>
        <a:buChar char="–"/>
        <a:defRPr sz="1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89355" indent="-198756" algn="l" defTabSz="995507" rtl="0" eaLnBrk="1" latinLnBrk="0" hangingPunct="1">
        <a:spcBef>
          <a:spcPts val="653"/>
        </a:spcBef>
        <a:buClr>
          <a:schemeClr val="tx1"/>
        </a:buClr>
        <a:buFont typeface="Arial" pitchFamily="34" charset="0"/>
        <a:buChar char="»"/>
        <a:tabLst/>
        <a:defRPr sz="1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79469" indent="-190114" algn="l" defTabSz="995507" rtl="0" eaLnBrk="1" latinLnBrk="0" hangingPunct="1">
        <a:spcBef>
          <a:spcPts val="653"/>
        </a:spcBef>
        <a:buClr>
          <a:schemeClr val="tx1"/>
        </a:buClr>
        <a:buFont typeface="Arial" pitchFamily="34" charset="0"/>
        <a:buChar char="·"/>
        <a:defRPr sz="170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737645" indent="-248877" algn="l" defTabSz="99550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399" indent="-248877" algn="l" defTabSz="99550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152" indent="-248877" algn="l" defTabSz="99550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906" indent="-248877" algn="l" defTabSz="99550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ildiotsingu viljandimaa tulem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329" y="0"/>
            <a:ext cx="11651142" cy="780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34905" y="6092296"/>
            <a:ext cx="7585453" cy="1349383"/>
          </a:xfrm>
        </p:spPr>
        <p:txBody>
          <a:bodyPr>
            <a:noAutofit/>
          </a:bodyPr>
          <a:lstStyle/>
          <a:p>
            <a:pPr algn="r"/>
            <a:r>
              <a:rPr lang="et-EE" sz="4000" b="1" dirty="0">
                <a:solidFill>
                  <a:srgbClr val="FFFF00"/>
                </a:solidFill>
              </a:rPr>
              <a:t>Maakondade arengustrateegiad. Strateegiast „Eesti 2035"</a:t>
            </a:r>
            <a:endParaRPr lang="en-GB" sz="4400" b="1" dirty="0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933456" y="6188090"/>
            <a:ext cx="2223088" cy="100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anchor="t" anchorCtr="0" compatLnSpc="1">
            <a:prstTxWarp prst="textNoShape">
              <a:avLst/>
            </a:prstTxWarp>
          </a:bodyPr>
          <a:lstStyle>
            <a:lvl1pPr marL="0" indent="0" algn="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accent6">
                    <a:lumMod val="75000"/>
                  </a:schemeClr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rgbClr val="C00000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t-EE" sz="1984" i="1" kern="0" dirty="0">
                <a:solidFill>
                  <a:srgbClr val="FFFF00"/>
                </a:solidFill>
              </a:rPr>
              <a:t>TARTU ÜLIKOOL </a:t>
            </a:r>
          </a:p>
          <a:p>
            <a:pPr algn="l">
              <a:lnSpc>
                <a:spcPct val="80000"/>
              </a:lnSpc>
            </a:pPr>
            <a:r>
              <a:rPr lang="en-GB" sz="1984" i="1" kern="0" dirty="0">
                <a:solidFill>
                  <a:srgbClr val="FFFF00"/>
                </a:solidFill>
              </a:rPr>
              <a:t>Garri </a:t>
            </a:r>
            <a:r>
              <a:rPr lang="en-GB" sz="1984" i="1" kern="0" dirty="0" err="1">
                <a:solidFill>
                  <a:srgbClr val="FFFF00"/>
                </a:solidFill>
              </a:rPr>
              <a:t>Raagmaa</a:t>
            </a:r>
            <a:r>
              <a:rPr lang="et-EE" sz="1984" i="1" kern="0" dirty="0">
                <a:solidFill>
                  <a:srgbClr val="FFFF00"/>
                </a:solidFill>
              </a:rPr>
              <a:t>  </a:t>
            </a:r>
          </a:p>
          <a:p>
            <a:pPr algn="l">
              <a:lnSpc>
                <a:spcPct val="80000"/>
              </a:lnSpc>
            </a:pPr>
            <a:r>
              <a:rPr lang="en-GB" sz="1984" i="1" kern="0" dirty="0">
                <a:solidFill>
                  <a:srgbClr val="FFFF00"/>
                </a:solidFill>
              </a:rPr>
              <a:t>&lt;garri@ut.ee&gt;  </a:t>
            </a:r>
            <a:endParaRPr lang="et-EE" sz="1984" i="1" kern="0" dirty="0">
              <a:solidFill>
                <a:srgbClr val="FFFF00"/>
              </a:solidFill>
            </a:endParaRPr>
          </a:p>
          <a:p>
            <a:pPr algn="l">
              <a:lnSpc>
                <a:spcPct val="80000"/>
              </a:lnSpc>
            </a:pPr>
            <a:r>
              <a:rPr lang="en-GB" sz="1984" i="1" kern="0" dirty="0">
                <a:solidFill>
                  <a:srgbClr val="FFFF00"/>
                </a:solidFill>
              </a:rPr>
              <a:t>5278899</a:t>
            </a:r>
          </a:p>
        </p:txBody>
      </p:sp>
    </p:spTree>
    <p:extLst>
      <p:ext uri="{BB962C8B-B14F-4D97-AF65-F5344CB8AC3E}">
        <p14:creationId xmlns:p14="http://schemas.microsoft.com/office/powerpoint/2010/main" val="393541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925" y="1394033"/>
            <a:ext cx="6933755" cy="6399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81" y="2832622"/>
            <a:ext cx="4336752" cy="4811719"/>
          </a:xfrm>
          <a:prstGeom prst="rect">
            <a:avLst/>
          </a:prstGeom>
        </p:spPr>
      </p:pic>
      <p:pic>
        <p:nvPicPr>
          <p:cNvPr id="5" name="Picture 4" descr="Figure 4.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63" y="-344513"/>
            <a:ext cx="4957974" cy="52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>
            <a:off x="7994913" y="1559154"/>
            <a:ext cx="1679655" cy="566477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5575457" y="128524"/>
            <a:ext cx="4087278" cy="87321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t-EE" dirty="0">
                <a:solidFill>
                  <a:schemeClr val="tx1"/>
                </a:solidFill>
              </a:rPr>
              <a:t> </a:t>
            </a:r>
            <a:r>
              <a:rPr lang="et-EE" sz="4000" dirty="0" err="1">
                <a:solidFill>
                  <a:srgbClr val="C00000"/>
                </a:solidFill>
              </a:rPr>
              <a:t>N</a:t>
            </a:r>
            <a:r>
              <a:rPr lang="et-EE" sz="4000" dirty="0" err="1" smtClean="0">
                <a:solidFill>
                  <a:srgbClr val="C00000"/>
                </a:solidFill>
              </a:rPr>
              <a:t>etistatud</a:t>
            </a:r>
            <a:r>
              <a:rPr lang="et-EE" dirty="0" smtClean="0">
                <a:solidFill>
                  <a:schemeClr val="tx1"/>
                </a:solidFill>
              </a:rPr>
              <a:t> </a:t>
            </a:r>
            <a:br>
              <a:rPr lang="et-EE" dirty="0" smtClean="0">
                <a:solidFill>
                  <a:schemeClr val="tx1"/>
                </a:solidFill>
              </a:rPr>
            </a:br>
            <a:r>
              <a:rPr lang="et-EE" sz="3527" dirty="0" smtClean="0">
                <a:solidFill>
                  <a:schemeClr val="tx1"/>
                </a:solidFill>
              </a:rPr>
              <a:t>(merekaablite </a:t>
            </a:r>
            <a:r>
              <a:rPr lang="et-EE" sz="3527" dirty="0">
                <a:solidFill>
                  <a:schemeClr val="tx1"/>
                </a:solidFill>
              </a:rPr>
              <a:t>maht ja interneti kasutajate arv (miljonites)</a:t>
            </a:r>
          </a:p>
        </p:txBody>
      </p:sp>
      <p:sp>
        <p:nvSpPr>
          <p:cNvPr id="8" name="Rectangle 7"/>
          <p:cNvSpPr/>
          <p:nvPr/>
        </p:nvSpPr>
        <p:spPr>
          <a:xfrm>
            <a:off x="5690356" y="2912343"/>
            <a:ext cx="2197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2800" b="1" dirty="0" smtClean="0"/>
              <a:t>6. nov. 2018</a:t>
            </a:r>
            <a:endParaRPr lang="et-EE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5690356" y="2429099"/>
            <a:ext cx="5343525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t-EE" sz="3200" b="1" dirty="0">
                <a:solidFill>
                  <a:srgbClr val="696969"/>
                </a:solidFill>
                <a:latin typeface="Noto Sans"/>
              </a:rPr>
              <a:t>4,064,250,763</a:t>
            </a:r>
            <a:endParaRPr lang="et-EE" b="1" dirty="0">
              <a:solidFill>
                <a:srgbClr val="696969"/>
              </a:solidFill>
              <a:latin typeface="Noto Sans"/>
            </a:endParaRPr>
          </a:p>
          <a:p>
            <a:r>
              <a:rPr lang="et-EE" dirty="0"/>
              <a:t/>
            </a:r>
            <a:br>
              <a:rPr lang="et-EE" dirty="0"/>
            </a:b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1375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589728" y="229105"/>
            <a:ext cx="9071610" cy="1259946"/>
          </a:xfrm>
        </p:spPr>
        <p:txBody>
          <a:bodyPr/>
          <a:lstStyle/>
          <a:p>
            <a:r>
              <a:rPr lang="et-EE" altLang="et-EE" sz="3968" dirty="0"/>
              <a:t>6nda </a:t>
            </a:r>
            <a:r>
              <a:rPr lang="et-EE" altLang="et-EE" sz="3968" dirty="0" err="1"/>
              <a:t>Kondratjevi</a:t>
            </a:r>
            <a:r>
              <a:rPr lang="et-EE" altLang="et-EE" sz="3968" dirty="0"/>
              <a:t> laine algus – nüüd!</a:t>
            </a:r>
            <a:endParaRPr lang="en-GB" altLang="et-EE" sz="3968" dirty="0"/>
          </a:p>
        </p:txBody>
      </p:sp>
      <p:pic>
        <p:nvPicPr>
          <p:cNvPr id="747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3" y="1000956"/>
            <a:ext cx="10079567" cy="642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88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t-EE" altLang="et-EE" smtClean="0">
                <a:solidFill>
                  <a:schemeClr val="bg2"/>
                </a:solidFill>
              </a:rPr>
              <a:t>Restrutureerimisvajadus</a:t>
            </a:r>
          </a:p>
        </p:txBody>
      </p:sp>
      <p:pic>
        <p:nvPicPr>
          <p:cNvPr id="75779" name="Picture 6" descr="10_VGrt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105" y="-973666"/>
            <a:ext cx="11577502" cy="904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 Box 7"/>
          <p:cNvSpPr txBox="1">
            <a:spLocks noChangeArrowheads="1"/>
          </p:cNvSpPr>
          <p:nvPr/>
        </p:nvSpPr>
        <p:spPr bwMode="auto">
          <a:xfrm>
            <a:off x="1379624" y="6238399"/>
            <a:ext cx="3427285" cy="104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2DB9"/>
              </a:buClr>
              <a:buSzPct val="65000"/>
              <a:buFont typeface="Wingdings" pitchFamily="2" charset="2"/>
              <a:buChar char="u"/>
              <a:defRPr sz="2800">
                <a:solidFill>
                  <a:srgbClr val="002DB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sz="2800">
                <a:solidFill>
                  <a:srgbClr val="C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t-EE" altLang="et-EE" sz="3086" dirty="0">
                <a:solidFill>
                  <a:srgbClr val="003399"/>
                </a:solidFill>
                <a:latin typeface="Tahoma" pitchFamily="34" charset="0"/>
              </a:rPr>
              <a:t>Manchester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t-EE" altLang="et-EE" sz="3086" dirty="0">
                <a:solidFill>
                  <a:srgbClr val="003399"/>
                </a:solidFill>
                <a:latin typeface="Tahoma" pitchFamily="34" charset="0"/>
              </a:rPr>
              <a:t>II-III laine regioon</a:t>
            </a:r>
            <a:endParaRPr lang="en-US" altLang="et-EE" sz="3086" dirty="0">
              <a:solidFill>
                <a:srgbClr val="003399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1166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t-EE" smtClean="0"/>
          </a:p>
        </p:txBody>
      </p:sp>
      <p:pic>
        <p:nvPicPr>
          <p:cNvPr id="768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93" y="3232111"/>
            <a:ext cx="7143193" cy="4772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602" y="-12250"/>
            <a:ext cx="11915238" cy="35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5476"/>
            <a:ext cx="4610013" cy="5016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6" name="TextBox 1"/>
          <p:cNvSpPr txBox="1">
            <a:spLocks noChangeArrowheads="1"/>
          </p:cNvSpPr>
          <p:nvPr/>
        </p:nvSpPr>
        <p:spPr bwMode="auto">
          <a:xfrm>
            <a:off x="4532192" y="202991"/>
            <a:ext cx="6467722" cy="63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2DB9"/>
              </a:buClr>
              <a:buSzPct val="65000"/>
              <a:buFont typeface="Wingdings" pitchFamily="2" charset="2"/>
              <a:buChar char="u"/>
              <a:defRPr sz="2800">
                <a:solidFill>
                  <a:srgbClr val="002DB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sz="2800">
                <a:solidFill>
                  <a:srgbClr val="C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t-EE" altLang="et-EE" sz="3527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V laine regioon – California </a:t>
            </a:r>
            <a:endParaRPr lang="en-GB" altLang="et-EE" sz="3527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3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27651" name="Picture 3" descr="C:\Users\Admin\Pictures\ZIP\2015-07-27 2015-07-26_Kagu reis\2015-07-26_Kagu reis 0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528162" cy="789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139005" y="128565"/>
            <a:ext cx="9246684" cy="63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2DB9"/>
              </a:buClr>
              <a:buSzPct val="65000"/>
              <a:buFont typeface="Wingdings" pitchFamily="2" charset="2"/>
              <a:buChar char="u"/>
              <a:defRPr sz="2800">
                <a:solidFill>
                  <a:srgbClr val="002DB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sz="2800">
                <a:solidFill>
                  <a:srgbClr val="C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t-EE" altLang="et-EE" sz="3527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Kuuenda laine regioon – Lõuna-Eesti??</a:t>
            </a:r>
            <a:endParaRPr lang="en-GB" altLang="et-EE" sz="3527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05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altLang="et-EE" sz="4400" dirty="0" smtClean="0"/>
              <a:t>Tehnoloogiamuutuse </a:t>
            </a:r>
            <a:r>
              <a:rPr lang="et-EE" altLang="et-EE" dirty="0" smtClean="0"/>
              <a:t>mõju</a:t>
            </a:r>
            <a:endParaRPr lang="en-GB" altLang="et-EE" dirty="0" smtClean="0"/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>
          <a:xfrm>
            <a:off x="448595" y="1215957"/>
            <a:ext cx="10168397" cy="6343718"/>
          </a:xfrm>
        </p:spPr>
        <p:txBody>
          <a:bodyPr>
            <a:normAutofit/>
          </a:bodyPr>
          <a:lstStyle/>
          <a:p>
            <a:r>
              <a:rPr lang="et-EE" altLang="et-EE" sz="3600" dirty="0" smtClean="0"/>
              <a:t>Uus tööstus ei taha minna vana tööstuse piirkonda</a:t>
            </a:r>
          </a:p>
          <a:p>
            <a:pPr lvl="1"/>
            <a:r>
              <a:rPr lang="et-EE" altLang="et-EE" sz="3600" dirty="0" smtClean="0"/>
              <a:t>Saastunud keskkond</a:t>
            </a:r>
          </a:p>
          <a:p>
            <a:pPr lvl="1"/>
            <a:r>
              <a:rPr lang="et-EE" altLang="et-EE" sz="3600" dirty="0" smtClean="0"/>
              <a:t>Eelmise tootmiskorralduse hoiakud ja organisatsioonid</a:t>
            </a:r>
          </a:p>
          <a:p>
            <a:pPr lvl="1"/>
            <a:r>
              <a:rPr lang="et-EE" altLang="et-EE" sz="3600" dirty="0" smtClean="0"/>
              <a:t>Teistsugused nõudmised </a:t>
            </a:r>
            <a:r>
              <a:rPr lang="et-EE" altLang="et-EE" sz="3600" dirty="0" err="1" smtClean="0"/>
              <a:t>infrale</a:t>
            </a:r>
            <a:r>
              <a:rPr lang="et-EE" altLang="et-EE" sz="3600" dirty="0" smtClean="0"/>
              <a:t> ja tööjõule</a:t>
            </a:r>
          </a:p>
          <a:p>
            <a:r>
              <a:rPr lang="et-EE" altLang="et-EE" sz="3600" dirty="0" smtClean="0"/>
              <a:t>Vajalik teadlik restruktureerimine</a:t>
            </a:r>
          </a:p>
          <a:p>
            <a:pPr lvl="1"/>
            <a:r>
              <a:rPr lang="et-EE" altLang="et-EE" sz="3600" dirty="0" smtClean="0"/>
              <a:t>Ettevõtete ümberprofileerimine või </a:t>
            </a:r>
            <a:r>
              <a:rPr lang="et-EE" altLang="et-EE" sz="3600" dirty="0" err="1" smtClean="0"/>
              <a:t>nišistamine</a:t>
            </a:r>
            <a:endParaRPr lang="et-EE" altLang="et-EE" sz="3600" dirty="0" smtClean="0"/>
          </a:p>
          <a:p>
            <a:pPr lvl="1"/>
            <a:r>
              <a:rPr lang="et-EE" altLang="et-EE" sz="3600" dirty="0" smtClean="0"/>
              <a:t>Uute investeeringute meelitamine</a:t>
            </a:r>
          </a:p>
          <a:p>
            <a:pPr lvl="1"/>
            <a:r>
              <a:rPr lang="et-EE" altLang="et-EE" sz="3600" dirty="0" smtClean="0"/>
              <a:t>Regioonile uue imago loomine</a:t>
            </a:r>
          </a:p>
          <a:p>
            <a:endParaRPr lang="et-EE" altLang="et-EE" sz="2400" dirty="0" smtClean="0"/>
          </a:p>
          <a:p>
            <a:endParaRPr lang="et-EE" altLang="et-EE" sz="2400" dirty="0" smtClean="0"/>
          </a:p>
          <a:p>
            <a:endParaRPr lang="en-GB" altLang="et-EE" sz="2400" dirty="0" smtClean="0"/>
          </a:p>
        </p:txBody>
      </p:sp>
    </p:spTree>
    <p:extLst>
      <p:ext uri="{BB962C8B-B14F-4D97-AF65-F5344CB8AC3E}">
        <p14:creationId xmlns:p14="http://schemas.microsoft.com/office/powerpoint/2010/main" val="282229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hart of distribution of labor force by sector from 1840-2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3" y="708720"/>
            <a:ext cx="10079567" cy="685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6"/>
          <p:cNvSpPr>
            <a:spLocks noGrp="1"/>
          </p:cNvSpPr>
          <p:nvPr>
            <p:ph type="title"/>
          </p:nvPr>
        </p:nvSpPr>
        <p:spPr>
          <a:xfrm>
            <a:off x="306123" y="0"/>
            <a:ext cx="10079567" cy="1319443"/>
          </a:xfrm>
          <a:solidFill>
            <a:schemeClr val="bg1"/>
          </a:solidFill>
        </p:spPr>
        <p:txBody>
          <a:bodyPr/>
          <a:lstStyle/>
          <a:p>
            <a:r>
              <a:rPr lang="et-EE" altLang="et-EE" smtClean="0"/>
              <a:t>USA hõivestruktuur 1840-2010</a:t>
            </a:r>
          </a:p>
        </p:txBody>
      </p:sp>
    </p:spTree>
    <p:extLst>
      <p:ext uri="{BB962C8B-B14F-4D97-AF65-F5344CB8AC3E}">
        <p14:creationId xmlns:p14="http://schemas.microsoft.com/office/powerpoint/2010/main" val="20288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35512" y="369801"/>
            <a:ext cx="10149176" cy="873213"/>
          </a:xfrm>
        </p:spPr>
        <p:txBody>
          <a:bodyPr>
            <a:normAutofit fontScale="90000"/>
          </a:bodyPr>
          <a:lstStyle/>
          <a:p>
            <a:r>
              <a:rPr lang="et-EE" noProof="0" dirty="0" smtClean="0"/>
              <a:t>Põllumajandushõive muutus </a:t>
            </a:r>
            <a:r>
              <a:rPr lang="en-GB" noProof="0" dirty="0" smtClean="0"/>
              <a:t>2000-2009 (%)  </a:t>
            </a:r>
            <a:br>
              <a:rPr lang="en-GB" noProof="0" dirty="0" smtClean="0"/>
            </a:br>
            <a:endParaRPr lang="en-GB" noProof="0" dirty="0"/>
          </a:p>
        </p:txBody>
      </p:sp>
      <p:pic>
        <p:nvPicPr>
          <p:cNvPr id="2050" name="Chart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5" t="-2507" r="-1694" b="-941"/>
          <a:stretch>
            <a:fillRect/>
          </a:stretch>
        </p:blipFill>
        <p:spPr bwMode="auto">
          <a:xfrm>
            <a:off x="306122" y="1081071"/>
            <a:ext cx="10079567" cy="647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stkülik 4"/>
          <p:cNvSpPr/>
          <p:nvPr/>
        </p:nvSpPr>
        <p:spPr>
          <a:xfrm>
            <a:off x="2409013" y="6796106"/>
            <a:ext cx="8175675" cy="397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984" i="1" dirty="0"/>
              <a:t>Allikas: </a:t>
            </a:r>
            <a:r>
              <a:rPr lang="et-EE" sz="1984" i="1" dirty="0" err="1"/>
              <a:t>Eurostat</a:t>
            </a:r>
            <a:r>
              <a:rPr lang="et-EE" sz="1984" i="1" dirty="0"/>
              <a:t>, Jaak Kliimaski joonis</a:t>
            </a:r>
          </a:p>
        </p:txBody>
      </p:sp>
    </p:spTree>
    <p:extLst>
      <p:ext uri="{BB962C8B-B14F-4D97-AF65-F5344CB8AC3E}">
        <p14:creationId xmlns:p14="http://schemas.microsoft.com/office/powerpoint/2010/main" val="413811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23" y="1023133"/>
            <a:ext cx="9952591" cy="65365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627" y="85571"/>
            <a:ext cx="9852475" cy="63372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t-EE" sz="3968" dirty="0">
                <a:latin typeface="+mn-lt"/>
              </a:rPr>
              <a:t>Eesti hõivemuutus (%) ja hõive (tuh.)</a:t>
            </a:r>
          </a:p>
        </p:txBody>
      </p:sp>
      <p:sp>
        <p:nvSpPr>
          <p:cNvPr id="28677" name="Rectangle 2"/>
          <p:cNvSpPr>
            <a:spLocks noChangeArrowheads="1"/>
          </p:cNvSpPr>
          <p:nvPr/>
        </p:nvSpPr>
        <p:spPr bwMode="auto">
          <a:xfrm>
            <a:off x="2567765" y="1023133"/>
            <a:ext cx="2008883" cy="49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t-EE" sz="2646" i="1" dirty="0"/>
              <a:t>1989=100%</a:t>
            </a:r>
            <a:endParaRPr lang="en-GB" sz="2646" i="1" dirty="0"/>
          </a:p>
        </p:txBody>
      </p:sp>
      <p:sp>
        <p:nvSpPr>
          <p:cNvPr id="28678" name="Rectangle 4"/>
          <p:cNvSpPr>
            <a:spLocks noChangeArrowheads="1"/>
          </p:cNvSpPr>
          <p:nvPr/>
        </p:nvSpPr>
        <p:spPr bwMode="auto">
          <a:xfrm>
            <a:off x="5663408" y="6704569"/>
            <a:ext cx="2281394" cy="29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t-EE" sz="1323" dirty="0"/>
              <a:t>Allikas: Eesti statistika 2015</a:t>
            </a:r>
            <a:endParaRPr lang="en-GB" sz="1323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900879" y="626256"/>
            <a:ext cx="1220412" cy="396877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8441550" y="754444"/>
            <a:ext cx="1428759" cy="268689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3228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810101" y="302737"/>
            <a:ext cx="9071610" cy="698219"/>
          </a:xfrm>
        </p:spPr>
        <p:txBody>
          <a:bodyPr/>
          <a:lstStyle/>
          <a:p>
            <a:pPr eaLnBrk="1" hangingPunct="1"/>
            <a:r>
              <a:rPr lang="et-EE" altLang="et-EE" sz="4409"/>
              <a:t>Nafta inimkonna ajaloos</a:t>
            </a:r>
            <a:endParaRPr lang="en-US" altLang="et-EE" sz="4409"/>
          </a:p>
        </p:txBody>
      </p:sp>
      <p:pic>
        <p:nvPicPr>
          <p:cNvPr id="78851" name="Picture 3" descr="PetroBlk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" y="1160446"/>
            <a:ext cx="9935792" cy="6399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23" y="1190886"/>
            <a:ext cx="10130402" cy="642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607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Jutuks</a:t>
            </a:r>
            <a:endParaRPr lang="et-E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66799" y="1400176"/>
            <a:ext cx="9439275" cy="5838824"/>
          </a:xfrm>
        </p:spPr>
        <p:txBody>
          <a:bodyPr>
            <a:normAutofit lnSpcReduction="10000"/>
          </a:bodyPr>
          <a:lstStyle/>
          <a:p>
            <a:r>
              <a:rPr lang="et-EE" sz="3600" dirty="0" smtClean="0">
                <a:solidFill>
                  <a:schemeClr val="tx2"/>
                </a:solidFill>
              </a:rPr>
              <a:t>Eesti 35</a:t>
            </a:r>
          </a:p>
          <a:p>
            <a:r>
              <a:rPr lang="fi-FI" sz="3600" dirty="0" smtClean="0">
                <a:solidFill>
                  <a:schemeClr val="tx2"/>
                </a:solidFill>
              </a:rPr>
              <a:t>Keskkonnamuutus</a:t>
            </a:r>
            <a:r>
              <a:rPr lang="fi-FI" dirty="0" smtClean="0">
                <a:solidFill>
                  <a:schemeClr val="tx2"/>
                </a:solidFill>
              </a:rPr>
              <a:t> </a:t>
            </a:r>
            <a:r>
              <a:rPr lang="fi-FI" dirty="0">
                <a:solidFill>
                  <a:schemeClr val="tx2"/>
                </a:solidFill>
              </a:rPr>
              <a:t>2035+ </a:t>
            </a:r>
            <a:r>
              <a:rPr lang="fi-FI" dirty="0" smtClean="0">
                <a:solidFill>
                  <a:schemeClr val="tx2"/>
                </a:solidFill>
              </a:rPr>
              <a:t>globaliseerumine</a:t>
            </a:r>
            <a:endParaRPr lang="et-EE" dirty="0" smtClean="0">
              <a:solidFill>
                <a:schemeClr val="tx2"/>
              </a:solidFill>
            </a:endParaRPr>
          </a:p>
          <a:p>
            <a:r>
              <a:rPr lang="et-EE" altLang="et-EE" dirty="0">
                <a:solidFill>
                  <a:schemeClr val="tx2"/>
                </a:solidFill>
              </a:rPr>
              <a:t>Tehnoloogiamuutuse mõju</a:t>
            </a:r>
            <a:r>
              <a:rPr lang="fi-FI" dirty="0" smtClean="0">
                <a:solidFill>
                  <a:schemeClr val="tx2"/>
                </a:solidFill>
              </a:rPr>
              <a:t> </a:t>
            </a:r>
            <a:endParaRPr lang="et-EE" dirty="0" smtClean="0">
              <a:solidFill>
                <a:schemeClr val="tx2"/>
              </a:solidFill>
            </a:endParaRPr>
          </a:p>
          <a:p>
            <a:r>
              <a:rPr lang="et-EE" dirty="0" smtClean="0">
                <a:solidFill>
                  <a:schemeClr val="tx2"/>
                </a:solidFill>
              </a:rPr>
              <a:t>Kliimamuutus</a:t>
            </a:r>
          </a:p>
          <a:p>
            <a:r>
              <a:rPr lang="et-EE" dirty="0" smtClean="0">
                <a:solidFill>
                  <a:schemeClr val="tx2"/>
                </a:solidFill>
              </a:rPr>
              <a:t>Vananemine ja ränded</a:t>
            </a:r>
          </a:p>
          <a:p>
            <a:r>
              <a:rPr lang="en-GB" dirty="0" err="1">
                <a:solidFill>
                  <a:schemeClr val="tx2"/>
                </a:solidFill>
              </a:rPr>
              <a:t>Geopoli</a:t>
            </a:r>
            <a:r>
              <a:rPr lang="et-EE" dirty="0" err="1">
                <a:solidFill>
                  <a:schemeClr val="tx2"/>
                </a:solidFill>
              </a:rPr>
              <a:t>itika</a:t>
            </a:r>
            <a:r>
              <a:rPr lang="et-EE" dirty="0">
                <a:solidFill>
                  <a:schemeClr val="tx2"/>
                </a:solidFill>
              </a:rPr>
              <a:t> on </a:t>
            </a:r>
            <a:r>
              <a:rPr lang="et-EE" dirty="0" smtClean="0">
                <a:solidFill>
                  <a:schemeClr val="tx2"/>
                </a:solidFill>
              </a:rPr>
              <a:t>tagasi</a:t>
            </a:r>
          </a:p>
          <a:p>
            <a:r>
              <a:rPr lang="et-EE" dirty="0">
                <a:solidFill>
                  <a:schemeClr val="tx2"/>
                </a:solidFill>
              </a:rPr>
              <a:t>2 võimalust ääremaale</a:t>
            </a:r>
          </a:p>
          <a:p>
            <a:r>
              <a:rPr lang="et-EE" dirty="0" err="1" smtClean="0">
                <a:solidFill>
                  <a:schemeClr val="tx2"/>
                </a:solidFill>
              </a:rPr>
              <a:t>Rahvastikumutus</a:t>
            </a:r>
            <a:r>
              <a:rPr lang="et-EE" dirty="0" smtClean="0">
                <a:solidFill>
                  <a:schemeClr val="tx2"/>
                </a:solidFill>
              </a:rPr>
              <a:t> ja ääremaastumine</a:t>
            </a:r>
          </a:p>
          <a:p>
            <a:r>
              <a:rPr lang="et-EE" dirty="0" smtClean="0">
                <a:solidFill>
                  <a:schemeClr val="tx2"/>
                </a:solidFill>
              </a:rPr>
              <a:t>Regionaalne</a:t>
            </a:r>
            <a:r>
              <a:rPr lang="et-EE" dirty="0">
                <a:solidFill>
                  <a:schemeClr val="tx2"/>
                </a:solidFill>
                <a:cs typeface="Times New Roman" pitchFamily="18" charset="0"/>
              </a:rPr>
              <a:t/>
            </a:r>
            <a:br>
              <a:rPr lang="et-EE" dirty="0">
                <a:solidFill>
                  <a:schemeClr val="tx2"/>
                </a:solidFill>
                <a:cs typeface="Times New Roman" pitchFamily="18" charset="0"/>
              </a:rPr>
            </a:br>
            <a:r>
              <a:rPr lang="et-EE" dirty="0">
                <a:solidFill>
                  <a:schemeClr val="tx2"/>
                </a:solidFill>
                <a:cs typeface="Times New Roman" pitchFamily="18" charset="0"/>
              </a:rPr>
              <a:t>innovatsioonisüsteem</a:t>
            </a:r>
            <a:endParaRPr lang="et-EE" dirty="0">
              <a:solidFill>
                <a:schemeClr val="tx2"/>
              </a:solidFill>
            </a:endParaRPr>
          </a:p>
          <a:p>
            <a:r>
              <a:rPr lang="et-EE" dirty="0" smtClean="0">
                <a:solidFill>
                  <a:schemeClr val="tx2"/>
                </a:solidFill>
              </a:rPr>
              <a:t>Maakonnastrateegia </a:t>
            </a:r>
            <a:r>
              <a:rPr lang="et-EE" dirty="0">
                <a:solidFill>
                  <a:schemeClr val="tx2"/>
                </a:solidFill>
              </a:rPr>
              <a:t>protsessi mõtteid </a:t>
            </a:r>
            <a:endParaRPr lang="et-EE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99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7170" name="Picture 2" descr="Pildiotsingu global warming tulem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8165" y="-109562"/>
            <a:ext cx="11503854" cy="766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8884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894" y="-1"/>
            <a:ext cx="10655964" cy="758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505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4626" y="302737"/>
            <a:ext cx="9525058" cy="698958"/>
          </a:xfrm>
        </p:spPr>
        <p:txBody>
          <a:bodyPr/>
          <a:lstStyle/>
          <a:p>
            <a:r>
              <a:rPr lang="et-EE" sz="4400" dirty="0"/>
              <a:t>Kliimamuutus </a:t>
            </a:r>
            <a:endParaRPr lang="en-US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42128" y="1239821"/>
            <a:ext cx="9525058" cy="631985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t-EE" sz="3600" dirty="0"/>
              <a:t>20ndal sajandil + 0,7 kraadi</a:t>
            </a:r>
            <a:r>
              <a:rPr lang="en-US" sz="3600" dirty="0"/>
              <a:t> </a:t>
            </a:r>
            <a:r>
              <a:rPr lang="et-EE" sz="3600" dirty="0"/>
              <a:t> </a:t>
            </a:r>
          </a:p>
          <a:p>
            <a:pPr>
              <a:lnSpc>
                <a:spcPct val="80000"/>
              </a:lnSpc>
            </a:pPr>
            <a:r>
              <a:rPr lang="et-EE" sz="3600" dirty="0" smtClean="0"/>
              <a:t>Aastaks </a:t>
            </a:r>
            <a:r>
              <a:rPr lang="et-EE" sz="3600" dirty="0"/>
              <a:t>2100 </a:t>
            </a:r>
            <a:r>
              <a:rPr lang="et-EE" sz="3600" dirty="0" smtClean="0"/>
              <a:t>+2 kuni +6 </a:t>
            </a:r>
            <a:r>
              <a:rPr lang="et-EE" sz="3600" dirty="0"/>
              <a:t>kraadi</a:t>
            </a:r>
          </a:p>
          <a:p>
            <a:pPr>
              <a:lnSpc>
                <a:spcPct val="80000"/>
              </a:lnSpc>
            </a:pPr>
            <a:r>
              <a:rPr lang="et-EE" sz="3600" dirty="0" smtClean="0"/>
              <a:t>Vähemalt 50 cm maailmamere veetõusu 2100</a:t>
            </a:r>
            <a:endParaRPr lang="et-EE" sz="3600" dirty="0"/>
          </a:p>
          <a:p>
            <a:pPr>
              <a:lnSpc>
                <a:spcPct val="80000"/>
              </a:lnSpc>
            </a:pPr>
            <a:r>
              <a:rPr lang="et-EE" sz="3600" dirty="0"/>
              <a:t>Troopikaalade </a:t>
            </a:r>
            <a:r>
              <a:rPr lang="et-EE" sz="3600" dirty="0" smtClean="0"/>
              <a:t>ja Lõuna-Euroopa ülekuumenemine </a:t>
            </a:r>
            <a:r>
              <a:rPr lang="et-EE" sz="3600" dirty="0"/>
              <a:t>ja </a:t>
            </a:r>
            <a:r>
              <a:rPr lang="et-EE" sz="3600" dirty="0" smtClean="0"/>
              <a:t>veepuudus juba nüüd</a:t>
            </a:r>
            <a:endParaRPr lang="et-EE" sz="3600" dirty="0"/>
          </a:p>
          <a:p>
            <a:pPr>
              <a:lnSpc>
                <a:spcPct val="80000"/>
              </a:lnSpc>
            </a:pPr>
            <a:r>
              <a:rPr lang="et-EE" sz="3600" dirty="0"/>
              <a:t>Äärmuslikud </a:t>
            </a:r>
            <a:r>
              <a:rPr lang="et-EE" sz="3600" dirty="0" smtClean="0"/>
              <a:t>ilmastikuolud sagenevad:</a:t>
            </a:r>
            <a:endParaRPr lang="et-EE" sz="3600" dirty="0"/>
          </a:p>
          <a:p>
            <a:pPr lvl="1">
              <a:lnSpc>
                <a:spcPct val="80000"/>
              </a:lnSpc>
            </a:pPr>
            <a:r>
              <a:rPr lang="et-EE" sz="3600" dirty="0"/>
              <a:t>Valmisoleku tugevdamine katastroofideks</a:t>
            </a:r>
            <a:r>
              <a:rPr lang="en-US" sz="3600" dirty="0"/>
              <a:t> </a:t>
            </a:r>
            <a:endParaRPr lang="et-EE" sz="3600" dirty="0"/>
          </a:p>
          <a:p>
            <a:pPr lvl="1">
              <a:lnSpc>
                <a:spcPct val="80000"/>
              </a:lnSpc>
            </a:pPr>
            <a:r>
              <a:rPr lang="et-EE" sz="3600" dirty="0"/>
              <a:t>Niisutussüsteemide rajamine</a:t>
            </a:r>
            <a:r>
              <a:rPr lang="en-US" sz="3600" dirty="0"/>
              <a:t> </a:t>
            </a:r>
            <a:endParaRPr lang="et-EE" sz="3600" dirty="0" smtClean="0"/>
          </a:p>
          <a:p>
            <a:pPr lvl="1">
              <a:lnSpc>
                <a:spcPct val="80000"/>
              </a:lnSpc>
            </a:pPr>
            <a:r>
              <a:rPr lang="et-EE" sz="3600" dirty="0" smtClean="0"/>
              <a:t>Talved kus mets enam ei kanna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4993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9137" y="-25892"/>
            <a:ext cx="13626563" cy="7664942"/>
          </a:xfrm>
          <a:prstGeom prst="rect">
            <a:avLst/>
          </a:prstGeom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3" y="1430101"/>
            <a:ext cx="9946169" cy="624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ealkiri 1"/>
          <p:cNvSpPr txBox="1">
            <a:spLocks/>
          </p:cNvSpPr>
          <p:nvPr/>
        </p:nvSpPr>
        <p:spPr bwMode="auto">
          <a:xfrm>
            <a:off x="1218381" y="5843600"/>
            <a:ext cx="8731303" cy="1081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algn="r"/>
            <a:r>
              <a:rPr lang="et-EE" sz="4409" i="1" kern="0" dirty="0">
                <a:solidFill>
                  <a:schemeClr val="accent3"/>
                </a:solidFill>
              </a:rPr>
              <a:t>2005. jaanuari üleujutus Pärnus</a:t>
            </a:r>
          </a:p>
        </p:txBody>
      </p:sp>
    </p:spTree>
    <p:extLst>
      <p:ext uri="{BB962C8B-B14F-4D97-AF65-F5344CB8AC3E}">
        <p14:creationId xmlns:p14="http://schemas.microsoft.com/office/powerpoint/2010/main" val="40384381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328" y="-230991"/>
            <a:ext cx="11899269" cy="8021655"/>
          </a:xfrm>
          <a:prstGeom prst="rect">
            <a:avLst/>
          </a:prstGeom>
        </p:spPr>
      </p:pic>
      <p:pic>
        <p:nvPicPr>
          <p:cNvPr id="5124" name="Picture 4" descr="http://f.pmo.ee/f/2008/05/05/38194t81hac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2900" y="-188937"/>
            <a:ext cx="17539853" cy="806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2647140" y="922320"/>
            <a:ext cx="9525058" cy="778333"/>
          </a:xfrm>
        </p:spPr>
        <p:txBody>
          <a:bodyPr>
            <a:normAutofit fontScale="90000"/>
          </a:bodyPr>
          <a:lstStyle/>
          <a:p>
            <a:r>
              <a:rPr lang="et-EE" sz="8818" dirty="0">
                <a:solidFill>
                  <a:schemeClr val="bg1"/>
                </a:solidFill>
              </a:rPr>
              <a:t>2044??</a:t>
            </a:r>
            <a:endParaRPr lang="et-E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46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24626" y="302737"/>
            <a:ext cx="9961063" cy="937084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Geopoli</a:t>
            </a:r>
            <a:r>
              <a:rPr lang="et-EE" dirty="0" err="1" smtClean="0"/>
              <a:t>itika</a:t>
            </a:r>
            <a:r>
              <a:rPr lang="et-EE" dirty="0" smtClean="0"/>
              <a:t> on tagasi</a:t>
            </a:r>
            <a:r>
              <a:rPr lang="en-GB" dirty="0" smtClean="0"/>
              <a:t>!</a:t>
            </a:r>
            <a:br>
              <a:rPr lang="en-GB" dirty="0" smtClean="0"/>
            </a:br>
            <a:r>
              <a:rPr lang="et-EE" sz="4409" i="1" dirty="0">
                <a:solidFill>
                  <a:srgbClr val="FF0000"/>
                </a:solidFill>
              </a:rPr>
              <a:t>Kas sellest on juba aru saadud</a:t>
            </a:r>
            <a:r>
              <a:rPr lang="en-GB" sz="4409" i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424626" y="5446722"/>
            <a:ext cx="9931698" cy="21129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646" dirty="0"/>
              <a:t>„The year 2014 has been a tumultuous one, as geopolitical rivalries have stormed back to </a:t>
            </a:r>
            <a:r>
              <a:rPr lang="en-GB" sz="2646" dirty="0" err="1"/>
              <a:t>center</a:t>
            </a:r>
            <a:r>
              <a:rPr lang="en-GB" sz="2646" dirty="0"/>
              <a:t> stage. Whether it is Russian forces seizing Crimea, China making aggressive claims in its coastal waters /…/, </a:t>
            </a:r>
            <a:r>
              <a:rPr lang="en-GB" sz="2646" b="1" dirty="0">
                <a:solidFill>
                  <a:srgbClr val="C00000"/>
                </a:solidFill>
              </a:rPr>
              <a:t>old-fashioned power plays are back in international relations</a:t>
            </a:r>
            <a:r>
              <a:rPr lang="en-GB" sz="2646" dirty="0"/>
              <a:t>.“ (Walter Russell Mead, 2014)</a:t>
            </a:r>
          </a:p>
          <a:p>
            <a:endParaRPr lang="en-GB" sz="2646" b="1" dirty="0">
              <a:solidFill>
                <a:srgbClr val="C00000"/>
              </a:solidFill>
            </a:endParaRPr>
          </a:p>
          <a:p>
            <a:endParaRPr lang="en-GB" sz="1984" dirty="0"/>
          </a:p>
          <a:p>
            <a:endParaRPr lang="en-GB" sz="2646" dirty="0"/>
          </a:p>
        </p:txBody>
      </p:sp>
      <p:pic>
        <p:nvPicPr>
          <p:cNvPr id="9220" name="Picture 4" descr="http://www.sott.net/image/s8/178491/full/Mackinder_20Map_20of_20Pivot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128" y="1636699"/>
            <a:ext cx="6352919" cy="388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stkülik 3"/>
          <p:cNvSpPr/>
          <p:nvPr/>
        </p:nvSpPr>
        <p:spPr>
          <a:xfrm>
            <a:off x="306122" y="1557323"/>
            <a:ext cx="3928527" cy="3756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46" b="1" dirty="0">
                <a:solidFill>
                  <a:schemeClr val="accent2"/>
                </a:solidFill>
              </a:rPr>
              <a:t>"Who rules East Europe commands</a:t>
            </a:r>
            <a:r>
              <a:rPr lang="et-EE" sz="2646" b="1" dirty="0">
                <a:solidFill>
                  <a:schemeClr val="accent2"/>
                </a:solidFill>
              </a:rPr>
              <a:t> </a:t>
            </a:r>
            <a:r>
              <a:rPr lang="en-US" sz="2646" b="1" dirty="0">
                <a:solidFill>
                  <a:schemeClr val="accent2"/>
                </a:solidFill>
              </a:rPr>
              <a:t>the Heartland;</a:t>
            </a:r>
            <a:r>
              <a:rPr lang="et-EE" sz="2646" b="1" dirty="0">
                <a:solidFill>
                  <a:schemeClr val="accent2"/>
                </a:solidFill>
              </a:rPr>
              <a:t>  </a:t>
            </a:r>
            <a:r>
              <a:rPr lang="en-US" sz="2646" b="1" dirty="0">
                <a:solidFill>
                  <a:schemeClr val="accent2"/>
                </a:solidFill>
              </a:rPr>
              <a:t>who rules the Heartland commands the World-Island</a:t>
            </a:r>
            <a:r>
              <a:rPr lang="et-EE" sz="2646" b="1" dirty="0">
                <a:solidFill>
                  <a:schemeClr val="accent2"/>
                </a:solidFill>
              </a:rPr>
              <a:t>; </a:t>
            </a:r>
            <a:r>
              <a:rPr lang="en-US" sz="2646" b="1" dirty="0">
                <a:solidFill>
                  <a:schemeClr val="accent2"/>
                </a:solidFill>
              </a:rPr>
              <a:t>who rules the World-Island commands the world</a:t>
            </a:r>
            <a:r>
              <a:rPr lang="et-EE" sz="2646" b="1" dirty="0">
                <a:solidFill>
                  <a:schemeClr val="accent2"/>
                </a:solidFill>
              </a:rPr>
              <a:t>.“ </a:t>
            </a:r>
            <a:r>
              <a:rPr lang="et-EE" sz="2646" dirty="0">
                <a:solidFill>
                  <a:srgbClr val="0070C0"/>
                </a:solidFill>
              </a:rPr>
              <a:t>(</a:t>
            </a:r>
            <a:r>
              <a:rPr lang="et-EE" sz="2646" dirty="0" err="1">
                <a:solidFill>
                  <a:srgbClr val="0070C0"/>
                </a:solidFill>
              </a:rPr>
              <a:t>Mac</a:t>
            </a:r>
            <a:r>
              <a:rPr lang="en-US" sz="2646" dirty="0">
                <a:solidFill>
                  <a:srgbClr val="0070C0"/>
                </a:solidFill>
              </a:rPr>
              <a:t>kinder,</a:t>
            </a:r>
            <a:r>
              <a:rPr lang="et-EE" sz="2646" dirty="0">
                <a:solidFill>
                  <a:srgbClr val="0070C0"/>
                </a:solidFill>
              </a:rPr>
              <a:t> 1919)</a:t>
            </a:r>
          </a:p>
        </p:txBody>
      </p:sp>
    </p:spTree>
    <p:extLst>
      <p:ext uri="{BB962C8B-B14F-4D97-AF65-F5344CB8AC3E}">
        <p14:creationId xmlns:p14="http://schemas.microsoft.com/office/powerpoint/2010/main" val="141518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2091511" y="3779836"/>
            <a:ext cx="8175675" cy="3651272"/>
          </a:xfrm>
        </p:spPr>
        <p:txBody>
          <a:bodyPr/>
          <a:lstStyle/>
          <a:p>
            <a:pPr marL="0" indent="0" algn="r">
              <a:buNone/>
            </a:pPr>
            <a:r>
              <a:rPr lang="et-EE" sz="3086" b="1" dirty="0"/>
              <a:t>„</a:t>
            </a:r>
            <a:r>
              <a:rPr lang="et-EE" sz="3086" b="1" dirty="0" err="1"/>
              <a:t>…</a:t>
            </a:r>
            <a:r>
              <a:rPr lang="et-EE" sz="3086" dirty="0" err="1"/>
              <a:t>poliitikate</a:t>
            </a:r>
            <a:r>
              <a:rPr lang="et-EE" sz="3086" dirty="0"/>
              <a:t> kujundamise ja koordineerimise süsteem on osalt veel vanade heade aegade oma. </a:t>
            </a:r>
          </a:p>
          <a:p>
            <a:pPr marL="0" indent="0" algn="r">
              <a:buNone/>
            </a:pPr>
            <a:r>
              <a:rPr lang="et-EE" sz="3086" dirty="0"/>
              <a:t>Suuri kriise ei saa hallata haruministeeriumi poolt või ilma lisaressursita või põhimõttel «lauaülemad kirjutavad, ministeerium </a:t>
            </a:r>
            <a:r>
              <a:rPr lang="et-EE" sz="3086" dirty="0" err="1"/>
              <a:t>kopib-peistib</a:t>
            </a:r>
            <a:r>
              <a:rPr lang="et-EE" sz="3086" dirty="0"/>
              <a:t>, valitsus koputab kobisemata ära».“ 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31" y="36184"/>
            <a:ext cx="3540792" cy="375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stkülik 3"/>
          <p:cNvSpPr/>
          <p:nvPr/>
        </p:nvSpPr>
        <p:spPr>
          <a:xfrm>
            <a:off x="3996523" y="29393"/>
            <a:ext cx="6191288" cy="3416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3086" b="1" dirty="0">
                <a:solidFill>
                  <a:srgbClr val="FF0000"/>
                </a:solidFill>
              </a:rPr>
              <a:t>„</a:t>
            </a:r>
            <a:r>
              <a:rPr lang="et-EE" sz="3086" b="1" dirty="0" err="1">
                <a:solidFill>
                  <a:srgbClr val="FF0000"/>
                </a:solidFill>
              </a:rPr>
              <a:t>…me</a:t>
            </a:r>
            <a:r>
              <a:rPr lang="et-EE" sz="3086" b="1" dirty="0">
                <a:solidFill>
                  <a:srgbClr val="FF0000"/>
                </a:solidFill>
              </a:rPr>
              <a:t> ei adu ikka veel päriselt, mil määral olukord on muutunud. </a:t>
            </a:r>
          </a:p>
          <a:p>
            <a:r>
              <a:rPr lang="et-EE" sz="3086" dirty="0"/>
              <a:t>Seda, et enam ei saa me ainult nautida Ajaloo Lõpu vilju, mis meile 2004. aastal sellesamase läände jõudmisega saabusid.“</a:t>
            </a:r>
          </a:p>
        </p:txBody>
      </p:sp>
      <p:sp>
        <p:nvSpPr>
          <p:cNvPr id="5" name="Ristkülik 4"/>
          <p:cNvSpPr/>
          <p:nvPr/>
        </p:nvSpPr>
        <p:spPr>
          <a:xfrm>
            <a:off x="306123" y="3786627"/>
            <a:ext cx="2023515" cy="1449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2205" dirty="0"/>
              <a:t>Matti Maasikas, Postimees 2016</a:t>
            </a:r>
          </a:p>
        </p:txBody>
      </p:sp>
    </p:spTree>
    <p:extLst>
      <p:ext uri="{BB962C8B-B14F-4D97-AF65-F5344CB8AC3E}">
        <p14:creationId xmlns:p14="http://schemas.microsoft.com/office/powerpoint/2010/main" val="183527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isu kohatäide 3"/>
          <p:cNvSpPr>
            <a:spLocks noGrp="1"/>
          </p:cNvSpPr>
          <p:nvPr>
            <p:ph idx="1"/>
          </p:nvPr>
        </p:nvSpPr>
        <p:spPr>
          <a:xfrm>
            <a:off x="742128" y="1594712"/>
            <a:ext cx="9525058" cy="30469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t-EE" dirty="0"/>
          </a:p>
        </p:txBody>
      </p:sp>
      <p:pic>
        <p:nvPicPr>
          <p:cNvPr id="25604" name="Picture 4" descr="&quot;mees metsast:Kaido Kama muretseb, kas eestlastel on veel säilinud oskused, mis aitaksid suure kriisi korral maal ellu jääda.&lt;span class=&quot;right&quot;&gt;Lauri Kulpsoo&lt;/span&g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050" y="-34963"/>
            <a:ext cx="11731367" cy="762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stkülik 5"/>
          <p:cNvSpPr/>
          <p:nvPr/>
        </p:nvSpPr>
        <p:spPr>
          <a:xfrm>
            <a:off x="306123" y="446758"/>
            <a:ext cx="6111912" cy="5723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3527" dirty="0">
                <a:solidFill>
                  <a:schemeClr val="bg1"/>
                </a:solidFill>
              </a:rPr>
              <a:t>Kuidas jääda ellu, kui elekter linnadest kaob, tankerid enam naftat ei too ja supermarketi uksed jäävad suletuks?</a:t>
            </a:r>
          </a:p>
          <a:p>
            <a:endParaRPr lang="et-EE" sz="3086" b="1" dirty="0">
              <a:solidFill>
                <a:srgbClr val="FFFF00"/>
              </a:solidFill>
            </a:endParaRPr>
          </a:p>
          <a:p>
            <a:r>
              <a:rPr lang="fi-FI" sz="3086" b="1" dirty="0" err="1">
                <a:solidFill>
                  <a:srgbClr val="FFFF00"/>
                </a:solidFill>
              </a:rPr>
              <a:t>Globaalse</a:t>
            </a:r>
            <a:r>
              <a:rPr lang="fi-FI" sz="3086" b="1" dirty="0">
                <a:solidFill>
                  <a:srgbClr val="FFFF00"/>
                </a:solidFill>
              </a:rPr>
              <a:t> kriisi </a:t>
            </a:r>
            <a:r>
              <a:rPr lang="fi-FI" sz="3086" b="1" dirty="0" err="1">
                <a:solidFill>
                  <a:srgbClr val="FFFF00"/>
                </a:solidFill>
              </a:rPr>
              <a:t>puhul</a:t>
            </a:r>
            <a:r>
              <a:rPr lang="fi-FI" sz="3086" b="1" dirty="0">
                <a:solidFill>
                  <a:srgbClr val="FFFF00"/>
                </a:solidFill>
              </a:rPr>
              <a:t> </a:t>
            </a:r>
            <a:endParaRPr lang="et-EE" sz="3086" b="1" dirty="0">
              <a:solidFill>
                <a:srgbClr val="FFFF00"/>
              </a:solidFill>
            </a:endParaRPr>
          </a:p>
          <a:p>
            <a:r>
              <a:rPr lang="fi-FI" sz="3086" b="1" dirty="0" err="1">
                <a:solidFill>
                  <a:srgbClr val="FFFF00"/>
                </a:solidFill>
              </a:rPr>
              <a:t>pole</a:t>
            </a:r>
            <a:r>
              <a:rPr lang="fi-FI" sz="3086" b="1" dirty="0">
                <a:solidFill>
                  <a:srgbClr val="FFFF00"/>
                </a:solidFill>
              </a:rPr>
              <a:t> </a:t>
            </a:r>
            <a:r>
              <a:rPr lang="fi-FI" sz="3086" b="1" dirty="0" err="1">
                <a:solidFill>
                  <a:srgbClr val="FFFF00"/>
                </a:solidFill>
              </a:rPr>
              <a:t>küsimus</a:t>
            </a:r>
            <a:r>
              <a:rPr lang="fi-FI" sz="3086" b="1" dirty="0">
                <a:solidFill>
                  <a:srgbClr val="FFFF00"/>
                </a:solidFill>
              </a:rPr>
              <a:t> </a:t>
            </a:r>
            <a:r>
              <a:rPr lang="fi-FI" sz="3086" b="1" dirty="0" err="1">
                <a:solidFill>
                  <a:srgbClr val="FFFF00"/>
                </a:solidFill>
              </a:rPr>
              <a:t>selles</a:t>
            </a:r>
            <a:r>
              <a:rPr lang="fi-FI" sz="3086" b="1" dirty="0">
                <a:solidFill>
                  <a:srgbClr val="FFFF00"/>
                </a:solidFill>
              </a:rPr>
              <a:t>, </a:t>
            </a:r>
            <a:endParaRPr lang="et-EE" sz="3086" b="1" dirty="0">
              <a:solidFill>
                <a:srgbClr val="FFFF00"/>
              </a:solidFill>
            </a:endParaRPr>
          </a:p>
          <a:p>
            <a:r>
              <a:rPr lang="fi-FI" sz="3086" b="1" dirty="0">
                <a:solidFill>
                  <a:srgbClr val="FFFF00"/>
                </a:solidFill>
              </a:rPr>
              <a:t>kas </a:t>
            </a:r>
            <a:r>
              <a:rPr lang="fi-FI" sz="3086" b="1" dirty="0" err="1">
                <a:solidFill>
                  <a:srgbClr val="FFFF00"/>
                </a:solidFill>
              </a:rPr>
              <a:t>see</a:t>
            </a:r>
            <a:r>
              <a:rPr lang="fi-FI" sz="3086" b="1" dirty="0">
                <a:solidFill>
                  <a:srgbClr val="FFFF00"/>
                </a:solidFill>
              </a:rPr>
              <a:t> </a:t>
            </a:r>
            <a:r>
              <a:rPr lang="fi-FI" sz="3086" b="1" dirty="0" err="1">
                <a:solidFill>
                  <a:srgbClr val="FFFF00"/>
                </a:solidFill>
              </a:rPr>
              <a:t>tuleb</a:t>
            </a:r>
            <a:r>
              <a:rPr lang="fi-FI" sz="3086" b="1" dirty="0">
                <a:solidFill>
                  <a:srgbClr val="FFFF00"/>
                </a:solidFill>
              </a:rPr>
              <a:t>, </a:t>
            </a:r>
            <a:r>
              <a:rPr lang="fi-FI" sz="3086" b="1" dirty="0" err="1">
                <a:solidFill>
                  <a:srgbClr val="FFFF00"/>
                </a:solidFill>
              </a:rPr>
              <a:t>vaid</a:t>
            </a:r>
            <a:endParaRPr lang="et-EE" sz="3086" b="1" dirty="0">
              <a:solidFill>
                <a:srgbClr val="FFFF00"/>
              </a:solidFill>
            </a:endParaRPr>
          </a:p>
          <a:p>
            <a:r>
              <a:rPr lang="fi-FI" sz="3086" b="1" dirty="0">
                <a:solidFill>
                  <a:srgbClr val="FFFF00"/>
                </a:solidFill>
              </a:rPr>
              <a:t>millal see tuleb</a:t>
            </a:r>
          </a:p>
          <a:p>
            <a:endParaRPr lang="et-EE" sz="3527" dirty="0">
              <a:solidFill>
                <a:schemeClr val="bg1"/>
              </a:solidFill>
            </a:endParaRPr>
          </a:p>
        </p:txBody>
      </p:sp>
      <p:sp>
        <p:nvSpPr>
          <p:cNvPr id="7" name="Ristkülik 6"/>
          <p:cNvSpPr/>
          <p:nvPr/>
        </p:nvSpPr>
        <p:spPr>
          <a:xfrm>
            <a:off x="3758397" y="6796106"/>
            <a:ext cx="4237057" cy="431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2205" dirty="0"/>
              <a:t>Kaido Kama, Maaleht/Delfi 2015</a:t>
            </a:r>
          </a:p>
        </p:txBody>
      </p:sp>
    </p:spTree>
    <p:extLst>
      <p:ext uri="{BB962C8B-B14F-4D97-AF65-F5344CB8AC3E}">
        <p14:creationId xmlns:p14="http://schemas.microsoft.com/office/powerpoint/2010/main" val="332098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t-EE" smtClean="0"/>
          </a:p>
        </p:txBody>
      </p:sp>
      <p:pic>
        <p:nvPicPr>
          <p:cNvPr id="921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3" y="-109561"/>
            <a:ext cx="10079567" cy="7652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82611" y="474230"/>
            <a:ext cx="4049326" cy="243239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t-EE" sz="4850" dirty="0">
                <a:solidFill>
                  <a:srgbClr val="0070C0"/>
                </a:solidFill>
              </a:rPr>
              <a:t>Globaalne rahvastiku kasv</a:t>
            </a:r>
            <a:endParaRPr lang="en-GB" sz="485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67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urope age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0" y="-80379"/>
            <a:ext cx="10834194" cy="84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6692" cy="69895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noProof="0" dirty="0" smtClean="0"/>
              <a:t>Euro</a:t>
            </a:r>
            <a:r>
              <a:rPr lang="et-EE" noProof="0" dirty="0" smtClean="0"/>
              <a:t>o</a:t>
            </a:r>
            <a:r>
              <a:rPr lang="en-GB" noProof="0" dirty="0" smtClean="0"/>
              <a:t>p</a:t>
            </a:r>
            <a:r>
              <a:rPr lang="et-EE" noProof="0" dirty="0" smtClean="0"/>
              <a:t>a vanussõltuvuskordaja 2060</a:t>
            </a:r>
            <a:endParaRPr lang="en-GB" noProof="0" dirty="0"/>
          </a:p>
        </p:txBody>
      </p:sp>
      <p:sp>
        <p:nvSpPr>
          <p:cNvPr id="4" name="Rectangle 3"/>
          <p:cNvSpPr/>
          <p:nvPr/>
        </p:nvSpPr>
        <p:spPr>
          <a:xfrm>
            <a:off x="3361520" y="6954857"/>
            <a:ext cx="3424335" cy="3976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1984" dirty="0"/>
              <a:t>Eestis praegu – 25% </a:t>
            </a:r>
            <a:r>
              <a:rPr lang="et-EE" sz="1984" dirty="0">
                <a:sym typeface="Wingdings" panose="05000000000000000000" pitchFamily="2" charset="2"/>
              </a:rPr>
              <a:t> 55%</a:t>
            </a:r>
            <a:endParaRPr lang="en-GB" sz="1984" dirty="0"/>
          </a:p>
        </p:txBody>
      </p:sp>
    </p:spTree>
    <p:extLst>
      <p:ext uri="{BB962C8B-B14F-4D97-AF65-F5344CB8AC3E}">
        <p14:creationId xmlns:p14="http://schemas.microsoft.com/office/powerpoint/2010/main" val="275312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t-EE" dirty="0" smtClean="0"/>
              <a:t>„</a:t>
            </a:r>
            <a:r>
              <a:rPr lang="et-EE" sz="5400" dirty="0" smtClean="0">
                <a:solidFill>
                  <a:srgbClr val="0070C0"/>
                </a:solidFill>
              </a:rPr>
              <a:t>“Eesti </a:t>
            </a:r>
            <a:r>
              <a:rPr lang="et-EE" sz="5400" dirty="0">
                <a:solidFill>
                  <a:srgbClr val="0070C0"/>
                </a:solidFill>
              </a:rPr>
              <a:t>2035“</a:t>
            </a:r>
            <a:endParaRPr lang="et-EE" dirty="0">
              <a:solidFill>
                <a:srgbClr val="0070C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t-EE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8430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3" y="-1"/>
            <a:ext cx="10278565" cy="759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385186"/>
            <a:ext cx="3810023" cy="4493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/>
            <a:r>
              <a:rPr lang="et-EE" sz="3968" b="1" kern="0" dirty="0" smtClean="0">
                <a:solidFill>
                  <a:srgbClr val="0070C0"/>
                </a:solidFill>
              </a:rPr>
              <a:t>Elanike arvu muutus </a:t>
            </a:r>
            <a:r>
              <a:rPr lang="et-EE" sz="3968" kern="0" dirty="0">
                <a:solidFill>
                  <a:srgbClr val="0070C0"/>
                </a:solidFill>
              </a:rPr>
              <a:t/>
            </a:r>
            <a:br>
              <a:rPr lang="et-EE" sz="3968" kern="0" dirty="0">
                <a:solidFill>
                  <a:srgbClr val="0070C0"/>
                </a:solidFill>
              </a:rPr>
            </a:br>
            <a:r>
              <a:rPr lang="et-EE" sz="3968" b="1" kern="0" dirty="0">
                <a:solidFill>
                  <a:srgbClr val="0070C0"/>
                </a:solidFill>
              </a:rPr>
              <a:t>2001-2011</a:t>
            </a:r>
            <a:br>
              <a:rPr lang="et-EE" sz="3968" b="1" kern="0" dirty="0">
                <a:solidFill>
                  <a:srgbClr val="0070C0"/>
                </a:solidFill>
              </a:rPr>
            </a:br>
            <a:r>
              <a:rPr lang="et-EE" sz="2646" kern="0" dirty="0">
                <a:solidFill>
                  <a:srgbClr val="0070C0"/>
                </a:solidFill>
              </a:rPr>
              <a:t>LAU2</a:t>
            </a:r>
            <a:r>
              <a:rPr lang="en-GB" sz="2646" kern="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GB" sz="2646" kern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t-EE" sz="4409" kern="0" dirty="0"/>
              <a:t/>
            </a:r>
            <a:br>
              <a:rPr lang="et-EE" sz="4409" kern="0" dirty="0"/>
            </a:br>
            <a:r>
              <a:rPr lang="et-EE" sz="4409" kern="0" dirty="0"/>
              <a:t/>
            </a:r>
            <a:br>
              <a:rPr lang="et-EE" sz="4409" kern="0" dirty="0"/>
            </a:br>
            <a:r>
              <a:rPr lang="et-EE" sz="2205" kern="0" dirty="0"/>
              <a:t/>
            </a:r>
            <a:br>
              <a:rPr lang="et-EE" sz="2205" kern="0" dirty="0"/>
            </a:br>
            <a:endParaRPr lang="en-GB" sz="1984" kern="0" dirty="0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062" y="1160446"/>
            <a:ext cx="2816627" cy="111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403" y="207940"/>
            <a:ext cx="2834285" cy="95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stkülik 4"/>
          <p:cNvSpPr/>
          <p:nvPr/>
        </p:nvSpPr>
        <p:spPr>
          <a:xfrm>
            <a:off x="424627" y="5015244"/>
            <a:ext cx="1704313" cy="295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1323" i="1" dirty="0" err="1"/>
              <a:t>Source</a:t>
            </a:r>
            <a:r>
              <a:rPr lang="et-EE" sz="1323" i="1" dirty="0"/>
              <a:t>: BBSR 2015</a:t>
            </a:r>
            <a:endParaRPr lang="et-EE" sz="1323" dirty="0"/>
          </a:p>
        </p:txBody>
      </p:sp>
    </p:spTree>
    <p:extLst>
      <p:ext uri="{BB962C8B-B14F-4D97-AF65-F5344CB8AC3E}">
        <p14:creationId xmlns:p14="http://schemas.microsoft.com/office/powerpoint/2010/main" val="22587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7170" name="Picture 2" descr="14-06-19 Five Year International - no logo--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49" y="160466"/>
            <a:ext cx="5060644" cy="744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14-06-19 Internal Migration 5 Years no logo-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405" y="207940"/>
            <a:ext cx="5357285" cy="735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6123" y="-504"/>
            <a:ext cx="10079567" cy="635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t-EE" sz="3527" dirty="0" smtClean="0">
                <a:solidFill>
                  <a:srgbClr val="0070C0"/>
                </a:solidFill>
              </a:rPr>
              <a:t>Briti linnade </a:t>
            </a:r>
            <a:r>
              <a:rPr lang="et-EE" sz="3527" dirty="0" err="1" smtClean="0">
                <a:solidFill>
                  <a:srgbClr val="0070C0"/>
                </a:solidFill>
              </a:rPr>
              <a:t>sise</a:t>
            </a:r>
            <a:r>
              <a:rPr lang="et-EE" sz="3527" dirty="0" smtClean="0">
                <a:solidFill>
                  <a:srgbClr val="0070C0"/>
                </a:solidFill>
              </a:rPr>
              <a:t>- ja </a:t>
            </a:r>
            <a:r>
              <a:rPr lang="et-EE" sz="3527" dirty="0" err="1" smtClean="0">
                <a:solidFill>
                  <a:srgbClr val="0070C0"/>
                </a:solidFill>
              </a:rPr>
              <a:t>välisränne</a:t>
            </a:r>
            <a:r>
              <a:rPr lang="et-EE" sz="3527" dirty="0" smtClean="0">
                <a:solidFill>
                  <a:srgbClr val="0070C0"/>
                </a:solidFill>
              </a:rPr>
              <a:t> 2007-2012 </a:t>
            </a:r>
            <a:endParaRPr lang="et-EE" sz="3527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06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VAHEKOKKUVÕTE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377" y="1319197"/>
            <a:ext cx="9683809" cy="6111912"/>
          </a:xfrm>
        </p:spPr>
        <p:txBody>
          <a:bodyPr/>
          <a:lstStyle/>
          <a:p>
            <a:r>
              <a:rPr lang="et-EE" dirty="0" smtClean="0"/>
              <a:t>Globaliseerumine toimub ka Eestis</a:t>
            </a:r>
          </a:p>
          <a:p>
            <a:r>
              <a:rPr lang="et-EE" dirty="0" smtClean="0"/>
              <a:t>Eesti on aga maailmas ääremaastuva Euroopa ääremaal – Eesti on PERIFERIA</a:t>
            </a:r>
          </a:p>
          <a:p>
            <a:pPr lvl="1"/>
            <a:r>
              <a:rPr lang="et-EE" dirty="0" smtClean="0"/>
              <a:t>Eesti ei saa olla Singapur või London</a:t>
            </a:r>
          </a:p>
          <a:p>
            <a:pPr lvl="1"/>
            <a:r>
              <a:rPr lang="et-EE" dirty="0" smtClean="0"/>
              <a:t>Aga ääremaastumine ei sõltu vaid geograafiast</a:t>
            </a:r>
          </a:p>
          <a:p>
            <a:r>
              <a:rPr lang="et-EE" dirty="0" smtClean="0"/>
              <a:t>Ääremaal on samas omad eelised:</a:t>
            </a:r>
          </a:p>
          <a:p>
            <a:pPr lvl="1"/>
            <a:r>
              <a:rPr lang="et-EE" dirty="0" smtClean="0"/>
              <a:t>Turvalisus</a:t>
            </a:r>
          </a:p>
          <a:p>
            <a:pPr lvl="1"/>
            <a:r>
              <a:rPr lang="et-EE" dirty="0" smtClean="0"/>
              <a:t>Ressursid: ruum, loodus, aeg, usaldus  </a:t>
            </a:r>
          </a:p>
          <a:p>
            <a:r>
              <a:rPr lang="et-EE" dirty="0" smtClean="0"/>
              <a:t>Kuidas end paremini müüa?</a:t>
            </a:r>
          </a:p>
          <a:p>
            <a:pPr lvl="1"/>
            <a:r>
              <a:rPr lang="et-EE" dirty="0" smtClean="0"/>
              <a:t>Teha head kaupa</a:t>
            </a:r>
          </a:p>
          <a:p>
            <a:pPr lvl="1"/>
            <a:r>
              <a:rPr lang="et-EE" dirty="0" smtClean="0"/>
              <a:t>Olla targem!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85156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t-EE" sz="4400" b="1" dirty="0" smtClean="0">
                <a:solidFill>
                  <a:srgbClr val="0070C0"/>
                </a:solidFill>
              </a:rPr>
              <a:t>EESTI REGIOONIDE RESTUKTUREERIMINE ja</a:t>
            </a:r>
            <a:br>
              <a:rPr lang="et-EE" sz="4400" b="1" dirty="0" smtClean="0">
                <a:solidFill>
                  <a:srgbClr val="0070C0"/>
                </a:solidFill>
              </a:rPr>
            </a:br>
            <a:r>
              <a:rPr lang="et-EE" sz="4400" b="1" dirty="0" smtClean="0">
                <a:solidFill>
                  <a:srgbClr val="0070C0"/>
                </a:solidFill>
              </a:rPr>
              <a:t>SPETSIALISEERUMINE</a:t>
            </a:r>
            <a:endParaRPr lang="et-EE" sz="4400" b="1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9268" y="4919243"/>
            <a:ext cx="8262117" cy="1825171"/>
          </a:xfrm>
        </p:spPr>
        <p:txBody>
          <a:bodyPr>
            <a:normAutofit fontScale="92500" lnSpcReduction="20000"/>
          </a:bodyPr>
          <a:lstStyle/>
          <a:p>
            <a:pPr lvl="1" algn="r"/>
            <a:r>
              <a:rPr lang="et-EE" sz="3200" dirty="0" smtClean="0">
                <a:solidFill>
                  <a:schemeClr val="bg1">
                    <a:lumMod val="50000"/>
                  </a:schemeClr>
                </a:solidFill>
              </a:rPr>
              <a:t>Mida </a:t>
            </a:r>
            <a:r>
              <a:rPr lang="et-EE" sz="3200" dirty="0">
                <a:solidFill>
                  <a:schemeClr val="bg1">
                    <a:lumMod val="50000"/>
                  </a:schemeClr>
                </a:solidFill>
              </a:rPr>
              <a:t>tuleks teha?</a:t>
            </a:r>
          </a:p>
          <a:p>
            <a:pPr lvl="1" algn="r"/>
            <a:r>
              <a:rPr lang="fi-FI" sz="3200" dirty="0">
                <a:solidFill>
                  <a:schemeClr val="bg1">
                    <a:lumMod val="50000"/>
                  </a:schemeClr>
                </a:solidFill>
              </a:rPr>
              <a:t>Kuidas</a:t>
            </a:r>
            <a:r>
              <a:rPr lang="et-EE" sz="3200" dirty="0">
                <a:solidFill>
                  <a:schemeClr val="bg1">
                    <a:lumMod val="50000"/>
                  </a:schemeClr>
                </a:solidFill>
              </a:rPr>
              <a:t> ja mis vallas</a:t>
            </a:r>
            <a:r>
              <a:rPr lang="fi-FI" sz="3200" dirty="0">
                <a:solidFill>
                  <a:schemeClr val="bg1">
                    <a:lumMod val="50000"/>
                  </a:schemeClr>
                </a:solidFill>
              </a:rPr>
              <a:t> saavutada koostöö laiema piirkonna konkurentsivõime </a:t>
            </a:r>
            <a:r>
              <a:rPr lang="et-EE" sz="3200" dirty="0" smtClean="0">
                <a:solidFill>
                  <a:schemeClr val="bg1">
                    <a:lumMod val="50000"/>
                  </a:schemeClr>
                </a:solidFill>
              </a:rPr>
              <a:t>tarvis</a:t>
            </a:r>
            <a:r>
              <a:rPr lang="fi-FI" sz="3200" dirty="0" smtClean="0">
                <a:solidFill>
                  <a:schemeClr val="bg1">
                    <a:lumMod val="50000"/>
                  </a:schemeClr>
                </a:solidFill>
              </a:rPr>
              <a:t>?</a:t>
            </a:r>
            <a:endParaRPr lang="et-EE" sz="3200" dirty="0">
              <a:solidFill>
                <a:schemeClr val="bg1">
                  <a:lumMod val="50000"/>
                </a:schemeClr>
              </a:solidFill>
            </a:endParaRPr>
          </a:p>
          <a:p>
            <a:pPr lvl="1" algn="r"/>
            <a:r>
              <a:rPr lang="fi-FI" sz="3200" dirty="0">
                <a:solidFill>
                  <a:schemeClr val="bg1">
                    <a:lumMod val="50000"/>
                  </a:schemeClr>
                </a:solidFill>
              </a:rPr>
              <a:t>Kellega koos ka kuidas teha uusi arengukavu ja üldplaneeringuid? </a:t>
            </a:r>
            <a:endParaRPr lang="et-EE" sz="3200" dirty="0">
              <a:solidFill>
                <a:schemeClr val="bg1">
                  <a:lumMod val="50000"/>
                </a:schemeClr>
              </a:solidFill>
            </a:endParaRPr>
          </a:p>
          <a:p>
            <a:endParaRPr lang="et-EE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58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810100" y="302737"/>
            <a:ext cx="9575589" cy="698958"/>
          </a:xfrm>
        </p:spPr>
        <p:txBody>
          <a:bodyPr>
            <a:normAutofit/>
          </a:bodyPr>
          <a:lstStyle/>
          <a:p>
            <a:pPr eaLnBrk="1" hangingPunct="1"/>
            <a:r>
              <a:rPr lang="et-EE" dirty="0" smtClean="0"/>
              <a:t>NÄIDE 1: Rohemajanduse võimalused</a:t>
            </a:r>
            <a:endParaRPr lang="et-EE" noProof="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6123" y="1160446"/>
            <a:ext cx="10079567" cy="6399229"/>
          </a:xfrm>
        </p:spPr>
        <p:txBody>
          <a:bodyPr>
            <a:noAutofit/>
          </a:bodyPr>
          <a:lstStyle/>
          <a:p>
            <a:pPr eaLnBrk="1" hangingPunct="1"/>
            <a:r>
              <a:rPr lang="et-EE" sz="3200" noProof="0" dirty="0" smtClean="0"/>
              <a:t>Maal on täna 7,6 miljardit inimest, sajandi lõpuks </a:t>
            </a:r>
            <a:r>
              <a:rPr lang="et-EE" sz="3200" b="1" noProof="0" dirty="0" smtClean="0">
                <a:solidFill>
                  <a:srgbClr val="FF0000"/>
                </a:solidFill>
              </a:rPr>
              <a:t>10-12 miljardit</a:t>
            </a:r>
          </a:p>
          <a:p>
            <a:pPr eaLnBrk="1" hangingPunct="1"/>
            <a:r>
              <a:rPr lang="et-EE" sz="3200" dirty="0"/>
              <a:t>Suureneb taastuvate energiaallikate osakaal</a:t>
            </a:r>
          </a:p>
          <a:p>
            <a:pPr lvl="1" eaLnBrk="1" hangingPunct="1"/>
            <a:r>
              <a:rPr lang="et-EE" sz="3200" dirty="0"/>
              <a:t>Positiivse energiabilansiga regioonid võidavad </a:t>
            </a:r>
          </a:p>
          <a:p>
            <a:pPr eaLnBrk="1" hangingPunct="1"/>
            <a:r>
              <a:rPr lang="et-EE" sz="3200" noProof="0" dirty="0" smtClean="0"/>
              <a:t>Energia ja toidu hinna tõus Aasia survel jätkub</a:t>
            </a:r>
          </a:p>
          <a:p>
            <a:pPr lvl="1"/>
            <a:r>
              <a:rPr lang="et-EE" sz="3200" dirty="0" smtClean="0"/>
              <a:t>Maa </a:t>
            </a:r>
            <a:r>
              <a:rPr lang="et-EE" sz="3200" dirty="0"/>
              <a:t>hind saab ainult kasvada!</a:t>
            </a:r>
          </a:p>
          <a:p>
            <a:pPr lvl="1"/>
            <a:r>
              <a:rPr lang="et-EE" sz="3200" noProof="0" dirty="0" smtClean="0"/>
              <a:t>Rikkas maailmas kasvab ka ökotoidu populaarsus</a:t>
            </a:r>
          </a:p>
          <a:p>
            <a:pPr eaLnBrk="1" hangingPunct="1"/>
            <a:r>
              <a:rPr lang="et-EE" sz="3200" noProof="0" dirty="0" smtClean="0"/>
              <a:t>Kasvavad võimalused Eesti tavaressursside </a:t>
            </a:r>
            <a:r>
              <a:rPr lang="et-EE" sz="3200" noProof="0" dirty="0" err="1" smtClean="0"/>
              <a:t>väärindamiseks</a:t>
            </a:r>
            <a:r>
              <a:rPr lang="et-EE" sz="3200" noProof="0" dirty="0" smtClean="0"/>
              <a:t>:</a:t>
            </a:r>
          </a:p>
          <a:p>
            <a:pPr lvl="1" eaLnBrk="1" hangingPunct="1"/>
            <a:r>
              <a:rPr lang="et-EE" sz="3200" noProof="0" dirty="0" smtClean="0"/>
              <a:t>Palju vett, maad, metsa ja raba toidu ja roheenergia tootmiseks</a:t>
            </a:r>
          </a:p>
          <a:p>
            <a:pPr lvl="1" eaLnBrk="1" hangingPunct="1"/>
            <a:endParaRPr lang="et-EE" sz="3200" noProof="0" dirty="0" smtClean="0"/>
          </a:p>
        </p:txBody>
      </p:sp>
    </p:spTree>
    <p:extLst>
      <p:ext uri="{BB962C8B-B14F-4D97-AF65-F5344CB8AC3E}">
        <p14:creationId xmlns:p14="http://schemas.microsoft.com/office/powerpoint/2010/main" val="280664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708377" y="141088"/>
            <a:ext cx="9299100" cy="619473"/>
          </a:xfrm>
        </p:spPr>
        <p:txBody>
          <a:bodyPr>
            <a:normAutofit fontScale="90000"/>
          </a:bodyPr>
          <a:lstStyle/>
          <a:p>
            <a:r>
              <a:rPr lang="et-EE" altLang="et-EE" dirty="0" smtClean="0"/>
              <a:t>Sademete ja temperatuuri muutuse prognoos 2071-2100</a:t>
            </a:r>
            <a:endParaRPr lang="en-GB" altLang="et-EE" dirty="0" smtClean="0"/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t-EE" smtClean="0"/>
          </a:p>
        </p:txBody>
      </p:sp>
      <p:pic>
        <p:nvPicPr>
          <p:cNvPr id="8090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76" y="1319443"/>
            <a:ext cx="5043284" cy="622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160" y="1319443"/>
            <a:ext cx="5122029" cy="622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2" name="Rectangle 3"/>
          <p:cNvSpPr>
            <a:spLocks noChangeArrowheads="1"/>
          </p:cNvSpPr>
          <p:nvPr/>
        </p:nvSpPr>
        <p:spPr bwMode="auto">
          <a:xfrm>
            <a:off x="306123" y="53152"/>
            <a:ext cx="184731" cy="397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2DB9"/>
              </a:buClr>
              <a:buSzPct val="65000"/>
              <a:buFont typeface="Wingdings" pitchFamily="2" charset="2"/>
              <a:buChar char="u"/>
              <a:defRPr sz="2800">
                <a:solidFill>
                  <a:srgbClr val="002DB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sz="2800">
                <a:solidFill>
                  <a:srgbClr val="C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t-EE" altLang="et-EE" sz="1984">
              <a:solidFill>
                <a:schemeClr val="tx1"/>
              </a:solidFill>
            </a:endParaRPr>
          </a:p>
        </p:txBody>
      </p:sp>
      <p:sp>
        <p:nvSpPr>
          <p:cNvPr id="80903" name="Rectangle 4"/>
          <p:cNvSpPr>
            <a:spLocks noChangeArrowheads="1"/>
          </p:cNvSpPr>
          <p:nvPr/>
        </p:nvSpPr>
        <p:spPr bwMode="auto">
          <a:xfrm>
            <a:off x="5357927" y="4133823"/>
            <a:ext cx="227948" cy="27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2DB9"/>
              </a:buClr>
              <a:buSzPct val="65000"/>
              <a:buFont typeface="Wingdings" pitchFamily="2" charset="2"/>
              <a:buChar char="u"/>
              <a:defRPr sz="2800">
                <a:solidFill>
                  <a:srgbClr val="002DB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sz="2800">
                <a:solidFill>
                  <a:srgbClr val="C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t-EE" altLang="et-EE" sz="1213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</a:t>
            </a:r>
            <a:endParaRPr lang="et-EE" altLang="et-EE" sz="1984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0904" name="Rectangle 5"/>
          <p:cNvSpPr>
            <a:spLocks noChangeArrowheads="1"/>
          </p:cNvSpPr>
          <p:nvPr/>
        </p:nvSpPr>
        <p:spPr bwMode="auto">
          <a:xfrm>
            <a:off x="432118" y="7896316"/>
            <a:ext cx="184731" cy="397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2DB9"/>
              </a:buClr>
              <a:buSzPct val="65000"/>
              <a:buFont typeface="Wingdings" pitchFamily="2" charset="2"/>
              <a:buChar char="u"/>
              <a:defRPr sz="2800">
                <a:solidFill>
                  <a:srgbClr val="002DB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sz="2800">
                <a:solidFill>
                  <a:srgbClr val="C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t-EE" altLang="et-EE" sz="1984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91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ocuments\KURSUS_MMG\Kasvuhooned Hispaanias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3402" y="-29898"/>
            <a:ext cx="11769091" cy="784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90277" y="128565"/>
            <a:ext cx="5754163" cy="873213"/>
          </a:xfrm>
        </p:spPr>
        <p:txBody>
          <a:bodyPr/>
          <a:lstStyle/>
          <a:p>
            <a:r>
              <a:rPr lang="et-EE" dirty="0" smtClean="0">
                <a:solidFill>
                  <a:srgbClr val="FFFF00"/>
                </a:solidFill>
              </a:rPr>
              <a:t>Mis on pildil?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04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5515" y="-1"/>
            <a:ext cx="13453784" cy="774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ealkiri 1"/>
          <p:cNvSpPr txBox="1">
            <a:spLocks/>
          </p:cNvSpPr>
          <p:nvPr/>
        </p:nvSpPr>
        <p:spPr bwMode="auto">
          <a:xfrm>
            <a:off x="583377" y="128565"/>
            <a:ext cx="10079567" cy="8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101496" tIns="50748" rIns="101496" bIns="5074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2699"/>
                </a:solidFill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2699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2699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2699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2699"/>
                </a:solidFill>
                <a:latin typeface="Arial" charset="0"/>
              </a:defRPr>
            </a:lvl5pPr>
            <a:lvl6pPr marL="4572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r>
              <a:rPr lang="et-EE" sz="4850" kern="0" dirty="0" err="1">
                <a:solidFill>
                  <a:srgbClr val="FFFF00"/>
                </a:solidFill>
              </a:rPr>
              <a:t>Almeeria</a:t>
            </a:r>
            <a:r>
              <a:rPr lang="et-EE" sz="4850" kern="0" dirty="0">
                <a:solidFill>
                  <a:srgbClr val="FFFF00"/>
                </a:solidFill>
              </a:rPr>
              <a:t> kasvuhooned </a:t>
            </a:r>
          </a:p>
          <a:p>
            <a:r>
              <a:rPr lang="et-EE" sz="4850" kern="0" dirty="0">
                <a:solidFill>
                  <a:srgbClr val="FFFF00"/>
                </a:solidFill>
              </a:rPr>
              <a:t>Lõuna-Hispaanias</a:t>
            </a:r>
          </a:p>
        </p:txBody>
      </p:sp>
    </p:spTree>
    <p:extLst>
      <p:ext uri="{BB962C8B-B14F-4D97-AF65-F5344CB8AC3E}">
        <p14:creationId xmlns:p14="http://schemas.microsoft.com/office/powerpoint/2010/main" val="124597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69" y="5191739"/>
            <a:ext cx="6622623" cy="2367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409" y="5569492"/>
            <a:ext cx="3492520" cy="2087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75" y="-50548"/>
            <a:ext cx="10079567" cy="52715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5875" y="5099610"/>
            <a:ext cx="10079567" cy="4994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t-EE" altLang="et-EE" sz="2646" dirty="0"/>
              <a:t>Kliimamuutuse mõju: keskkonnale ja majandusele</a:t>
            </a:r>
            <a:endParaRPr lang="et-EE" sz="2646" dirty="0"/>
          </a:p>
        </p:txBody>
      </p:sp>
    </p:spTree>
    <p:extLst>
      <p:ext uri="{BB962C8B-B14F-4D97-AF65-F5344CB8AC3E}">
        <p14:creationId xmlns:p14="http://schemas.microsoft.com/office/powerpoint/2010/main" val="7806279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6048753" y="351375"/>
            <a:ext cx="4286276" cy="1259946"/>
          </a:xfrm>
        </p:spPr>
        <p:txBody>
          <a:bodyPr>
            <a:normAutofit fontScale="90000"/>
          </a:bodyPr>
          <a:lstStyle/>
          <a:p>
            <a:pPr algn="r"/>
            <a:r>
              <a:rPr lang="en-GB" noProof="0" dirty="0" smtClean="0"/>
              <a:t>Euro</a:t>
            </a:r>
            <a:r>
              <a:rPr lang="et-EE" noProof="0" dirty="0" smtClean="0"/>
              <a:t>o</a:t>
            </a:r>
            <a:r>
              <a:rPr lang="en-GB" noProof="0" dirty="0" smtClean="0"/>
              <a:t>p</a:t>
            </a:r>
            <a:r>
              <a:rPr lang="et-EE" noProof="0" dirty="0" smtClean="0"/>
              <a:t>a </a:t>
            </a:r>
            <a:r>
              <a:rPr lang="en-GB" noProof="0" dirty="0" smtClean="0"/>
              <a:t>pellet</a:t>
            </a:r>
            <a:r>
              <a:rPr lang="et-EE" noProof="0" dirty="0" err="1" smtClean="0"/>
              <a:t>iturg</a:t>
            </a:r>
            <a:r>
              <a:rPr lang="et-EE" noProof="0" dirty="0" smtClean="0"/>
              <a:t> </a:t>
            </a:r>
            <a:br>
              <a:rPr lang="et-EE" noProof="0" dirty="0" smtClean="0"/>
            </a:br>
            <a:r>
              <a:rPr lang="et-EE" noProof="0" dirty="0" smtClean="0"/>
              <a:t>(miljonit tonni)</a:t>
            </a:r>
            <a:endParaRPr lang="en-GB" noProof="0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62" y="2599267"/>
            <a:ext cx="10079567" cy="4913093"/>
          </a:xfrm>
          <a:prstGeom prst="rect">
            <a:avLst/>
          </a:prstGeom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57" y="-221441"/>
            <a:ext cx="5657851" cy="282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4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0000" y="205162"/>
            <a:ext cx="9612000" cy="669675"/>
          </a:xfrm>
        </p:spPr>
        <p:txBody>
          <a:bodyPr/>
          <a:lstStyle/>
          <a:p>
            <a:r>
              <a:rPr lang="et-EE" dirty="0"/>
              <a:t>Ootused strateegiale</a:t>
            </a:r>
          </a:p>
        </p:txBody>
      </p:sp>
      <p:sp>
        <p:nvSpPr>
          <p:cNvPr id="6" name="Rectangle 1"/>
          <p:cNvSpPr>
            <a:spLocks noGrp="1" noChangeArrowheads="1"/>
          </p:cNvSpPr>
          <p:nvPr>
            <p:ph type="body" sz="quarter" idx="12"/>
          </p:nvPr>
        </p:nvSpPr>
        <p:spPr bwMode="auto">
          <a:xfrm>
            <a:off x="202499" y="629191"/>
            <a:ext cx="10575567" cy="696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8394" rIns="0" bIns="9839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t-EE" altLang="et-EE" sz="22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t-EE" altLang="et-EE" sz="2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„Eesti 2035“ tulemiks peavad olema väärtuspõhised eesmärgid ja vastutustundlik kokkulepe, tagada loodus-, sotsiaal- ja majanduskeskkonna tasakaalustatud areng.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t-EE" altLang="et-EE" sz="2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Strateegia peab olema </a:t>
            </a:r>
            <a:r>
              <a:rPr kumimoji="0" lang="et-EE" altLang="et-EE" sz="2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piisavalt üldine</a:t>
            </a:r>
            <a:r>
              <a:rPr kumimoji="0" lang="et-EE" altLang="et-EE" sz="2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, aga andma arengusuunad ja sihid.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t-EE" altLang="et-EE" sz="2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Strateegiaga ei saa ära planeerida kõiki valdkondi ja kõiki detaile. Samas peab strateegias olema </a:t>
            </a:r>
            <a:r>
              <a:rPr kumimoji="0" lang="et-EE" altLang="et-EE" sz="2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piisavalt konkreetsust </a:t>
            </a:r>
            <a:r>
              <a:rPr kumimoji="0" lang="et-EE" altLang="et-EE" sz="2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ja seost eesmärkide saavutamiseks vajalike vahenditega.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t-EE" altLang="et-EE" sz="2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Keskne eesmärk peaks olema selline, mille osas igaüks saab mõelda, kuidas tema tegevus eesmärgi saavutamisele kaasa aitaks.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t-EE" altLang="et-EE" sz="2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Riigi roll on luua võimalused, et </a:t>
            </a:r>
            <a:r>
              <a:rPr kumimoji="0" lang="et-EE" altLang="et-EE" sz="2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inimesed saaksid tegutseda heaolu suurendamiseks</a:t>
            </a:r>
            <a:r>
              <a:rPr kumimoji="0" lang="et-EE" altLang="et-EE" sz="2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t-EE" altLang="et-EE" sz="2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Strateegia peab käsitlema ka </a:t>
            </a:r>
            <a:r>
              <a:rPr kumimoji="0" lang="et-EE" altLang="et-EE" sz="2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tööstussektori rolli majanduses </a:t>
            </a:r>
            <a:r>
              <a:rPr kumimoji="0" lang="et-EE" altLang="et-EE" sz="2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ja ühiskonnas.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t-EE" altLang="et-EE" sz="2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Strateegia peab tähtsustama Eesti iseseisvat säilenõtkust (sh energeetika ja põllumajandus), kus ollakse vastupidavad välistele mõjudele ning kus </a:t>
            </a:r>
            <a:r>
              <a:rPr kumimoji="0" lang="et-EE" altLang="et-EE" sz="22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laiapõhjalised</a:t>
            </a:r>
            <a:r>
              <a:rPr kumimoji="0" lang="et-EE" altLang="et-EE" sz="2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t-EE" altLang="et-EE" sz="22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välislepped</a:t>
            </a:r>
            <a:r>
              <a:rPr kumimoji="0" lang="et-EE" altLang="et-EE" sz="2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on eelkõige tugi meie põhitugevustele.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t-EE" altLang="et-EE" sz="2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Aastat 2035 tuleb võtta mitte kui lõpp-punkti, vaid ühte vaheetappi edasises arengus.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t-EE" altLang="et-EE" sz="2200" dirty="0">
                <a:solidFill>
                  <a:srgbClr val="33333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t-EE" altLang="et-EE" sz="2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„Eesti 2035“ peab sünkroniseerima </a:t>
            </a:r>
            <a:r>
              <a:rPr kumimoji="0" lang="et-EE" altLang="et-EE" sz="2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olemasolevad strateegiad.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t-EE" altLang="et-EE" sz="2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Strateegiasse tuleks sisse planeerida mehhanism, mis </a:t>
            </a:r>
            <a:r>
              <a:rPr kumimoji="0" lang="et-EE" altLang="et-EE" sz="2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aitaks muutuva olukorraga kohaneda.</a:t>
            </a:r>
            <a:endParaRPr kumimoji="0" lang="et-EE" altLang="et-EE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04020923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4" name="Picture 2" descr="http://2us9vjrl2kf1np7bx397xl07.wpengine.netdna-cdn.com/wp-content/uploads/2015/02/wheat-prices-long-term-trend-line-suppo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00" y="-270406"/>
            <a:ext cx="10202319" cy="782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31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>
              <a:solidFill>
                <a:srgbClr val="FF0000"/>
              </a:solidFill>
            </a:endParaRP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>
              <a:solidFill>
                <a:srgbClr val="FF0000"/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47" y="1"/>
            <a:ext cx="10414737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38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6646" y="-1194359"/>
            <a:ext cx="13922401" cy="8833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4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810101" y="302737"/>
            <a:ext cx="9071610" cy="698958"/>
          </a:xfrm>
        </p:spPr>
        <p:txBody>
          <a:bodyPr>
            <a:normAutofit fontScale="90000"/>
          </a:bodyPr>
          <a:lstStyle/>
          <a:p>
            <a:r>
              <a:rPr lang="et-EE" dirty="0"/>
              <a:t>NÄIDE </a:t>
            </a:r>
            <a:r>
              <a:rPr lang="et-EE" dirty="0" smtClean="0"/>
              <a:t>2 </a:t>
            </a:r>
            <a:r>
              <a:rPr lang="et-EE" noProof="0" dirty="0" smtClean="0"/>
              <a:t>Hõbemajanduse võimalused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6122" y="1049833"/>
            <a:ext cx="10079567" cy="6478604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t-EE" sz="3200" noProof="0" dirty="0" smtClean="0"/>
              <a:t>Eakate (65+) osakaal Euroopa rahvastikus 2000. aastal oli 16,1 protsenti. Aastal 2050 on see ligikaudu </a:t>
            </a:r>
            <a:r>
              <a:rPr lang="et-EE" sz="3200" noProof="0" dirty="0" smtClean="0">
                <a:solidFill>
                  <a:srgbClr val="FF0000"/>
                </a:solidFill>
              </a:rPr>
              <a:t>27 protsenti elik</a:t>
            </a:r>
            <a:r>
              <a:rPr lang="et-EE" sz="3200" noProof="0" dirty="0" smtClean="0"/>
              <a:t> </a:t>
            </a:r>
            <a:r>
              <a:rPr lang="et-EE" sz="3200" b="1" noProof="0" dirty="0" smtClean="0">
                <a:solidFill>
                  <a:srgbClr val="C00000"/>
                </a:solidFill>
              </a:rPr>
              <a:t>+ 55 miljonit!</a:t>
            </a:r>
          </a:p>
          <a:p>
            <a:pPr eaLnBrk="1" hangingPunct="1">
              <a:lnSpc>
                <a:spcPct val="90000"/>
              </a:lnSpc>
            </a:pPr>
            <a:r>
              <a:rPr lang="et-EE" sz="3200" noProof="0" dirty="0" smtClean="0"/>
              <a:t>Suurenevad ühiskondlikud kulud, aga tekivad ka uued võimalused:</a:t>
            </a:r>
          </a:p>
          <a:p>
            <a:pPr lvl="1" eaLnBrk="1" hangingPunct="1">
              <a:lnSpc>
                <a:spcPct val="90000"/>
              </a:lnSpc>
            </a:pPr>
            <a:r>
              <a:rPr lang="et-EE" sz="3200" noProof="0" dirty="0" smtClean="0">
                <a:solidFill>
                  <a:srgbClr val="C00000"/>
                </a:solidFill>
              </a:rPr>
              <a:t>Kasvama saavad terviseteenindus ja -haridus, meelelahutus ja kultuurimajandus</a:t>
            </a:r>
          </a:p>
          <a:p>
            <a:pPr eaLnBrk="1" hangingPunct="1">
              <a:lnSpc>
                <a:spcPct val="90000"/>
              </a:lnSpc>
            </a:pPr>
            <a:r>
              <a:rPr lang="et-EE" sz="3200" noProof="0" dirty="0" smtClean="0"/>
              <a:t>Eesti ja terve Läänemere regiooni eeldused:</a:t>
            </a:r>
          </a:p>
          <a:p>
            <a:pPr lvl="1" eaLnBrk="1" hangingPunct="1">
              <a:lnSpc>
                <a:spcPct val="90000"/>
              </a:lnSpc>
            </a:pPr>
            <a:r>
              <a:rPr lang="et-EE" sz="3200" noProof="0" dirty="0" smtClean="0"/>
              <a:t>Tasemel tervishoiu- ja hooldusteenused</a:t>
            </a:r>
          </a:p>
          <a:p>
            <a:pPr lvl="1" eaLnBrk="1" hangingPunct="1">
              <a:lnSpc>
                <a:spcPct val="90000"/>
              </a:lnSpc>
            </a:pPr>
            <a:r>
              <a:rPr lang="et-EE" sz="3200" noProof="0" dirty="0" err="1" smtClean="0"/>
              <a:t>Spaa-traditsioon</a:t>
            </a:r>
            <a:r>
              <a:rPr lang="et-EE" sz="3200" noProof="0" dirty="0" smtClean="0"/>
              <a:t> (Baltimaades ja Soomes)</a:t>
            </a:r>
          </a:p>
          <a:p>
            <a:pPr lvl="1" eaLnBrk="1" hangingPunct="1">
              <a:lnSpc>
                <a:spcPct val="90000"/>
              </a:lnSpc>
            </a:pPr>
            <a:r>
              <a:rPr lang="et-EE" sz="3200" noProof="0" dirty="0" smtClean="0"/>
              <a:t>Hõre ja roheline elamiskeskkond </a:t>
            </a:r>
          </a:p>
          <a:p>
            <a:pPr lvl="1" eaLnBrk="1" hangingPunct="1">
              <a:lnSpc>
                <a:spcPct val="90000"/>
              </a:lnSpc>
            </a:pPr>
            <a:r>
              <a:rPr lang="et-EE" sz="3200" noProof="0" dirty="0" smtClean="0"/>
              <a:t>Paranev kliima</a:t>
            </a:r>
          </a:p>
          <a:p>
            <a:pPr lvl="1" eaLnBrk="1" hangingPunct="1">
              <a:lnSpc>
                <a:spcPct val="90000"/>
              </a:lnSpc>
            </a:pPr>
            <a:endParaRPr lang="et-EE" noProof="0" dirty="0" smtClean="0">
              <a:solidFill>
                <a:srgbClr val="4D4C26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t-EE" noProof="0" dirty="0" smtClean="0"/>
          </a:p>
        </p:txBody>
      </p:sp>
    </p:spTree>
    <p:extLst>
      <p:ext uri="{BB962C8B-B14F-4D97-AF65-F5344CB8AC3E}">
        <p14:creationId xmlns:p14="http://schemas.microsoft.com/office/powerpoint/2010/main" val="15451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101" y="302737"/>
            <a:ext cx="9071610" cy="698958"/>
          </a:xfrm>
        </p:spPr>
        <p:txBody>
          <a:bodyPr>
            <a:normAutofit/>
          </a:bodyPr>
          <a:lstStyle/>
          <a:p>
            <a:r>
              <a:rPr lang="en-GB" noProof="0" dirty="0" smtClean="0"/>
              <a:t>Media</a:t>
            </a:r>
            <a:r>
              <a:rPr lang="et-EE" noProof="0" dirty="0" smtClean="0"/>
              <a:t>a</a:t>
            </a:r>
            <a:r>
              <a:rPr lang="en-GB" noProof="0" dirty="0" smtClean="0"/>
              <a:t>n</a:t>
            </a:r>
            <a:r>
              <a:rPr lang="et-EE" noProof="0" dirty="0" smtClean="0"/>
              <a:t>vanus</a:t>
            </a:r>
            <a:r>
              <a:rPr lang="en-GB" noProof="0" dirty="0" smtClean="0"/>
              <a:t> Euro</a:t>
            </a:r>
            <a:r>
              <a:rPr lang="et-EE" noProof="0" dirty="0" err="1" smtClean="0"/>
              <a:t>opas</a:t>
            </a:r>
            <a:endParaRPr lang="en-GB" noProof="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0378" y="1001695"/>
            <a:ext cx="5733801" cy="6319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4658" y="1001695"/>
            <a:ext cx="5101331" cy="6319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5883" y="6782708"/>
            <a:ext cx="7381183" cy="77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696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www.bed24.eu/firmad/4609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467" y="-76200"/>
            <a:ext cx="10827280" cy="812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488389" y="207940"/>
            <a:ext cx="4641219" cy="83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t-EE" sz="4850" dirty="0">
                <a:solidFill>
                  <a:srgbClr val="0070C0"/>
                </a:solidFill>
                <a:latin typeface="Comic Sans MS" pitchFamily="66" charset="0"/>
              </a:rPr>
              <a:t>Turism …</a:t>
            </a:r>
            <a:endParaRPr lang="en-GB" sz="4850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60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2325" y="-806074"/>
            <a:ext cx="8613365" cy="12007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22" y="256935"/>
            <a:ext cx="5357285" cy="1259946"/>
          </a:xfrm>
        </p:spPr>
        <p:txBody>
          <a:bodyPr>
            <a:noAutofit/>
          </a:bodyPr>
          <a:lstStyle/>
          <a:p>
            <a:pPr algn="l"/>
            <a:r>
              <a:rPr lang="et-EE" noProof="0" dirty="0" smtClean="0"/>
              <a:t>Hotellide ja restoranide hõive </a:t>
            </a:r>
            <a:r>
              <a:rPr lang="en-GB" noProof="0" dirty="0" smtClean="0"/>
              <a:t>2010</a:t>
            </a:r>
            <a:r>
              <a:rPr lang="et-EE" noProof="0" dirty="0" smtClean="0"/>
              <a:t>, võimalik siire tulevikus</a:t>
            </a:r>
            <a:endParaRPr lang="en-GB" noProof="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3825" y="-188937"/>
            <a:ext cx="2261865" cy="282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6123" y="5049846"/>
            <a:ext cx="2432076" cy="295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1323" i="1" dirty="0" err="1"/>
              <a:t>Source</a:t>
            </a:r>
            <a:r>
              <a:rPr lang="et-EE" sz="1323" i="1" dirty="0"/>
              <a:t>: </a:t>
            </a:r>
            <a:r>
              <a:rPr lang="et-EE" sz="1323" i="1" dirty="0" err="1"/>
              <a:t>Eurostat</a:t>
            </a:r>
            <a:r>
              <a:rPr lang="et-EE" sz="1323" i="1" dirty="0"/>
              <a:t>, DG REGIO </a:t>
            </a:r>
            <a:endParaRPr lang="en-GB" sz="1323" dirty="0"/>
          </a:p>
        </p:txBody>
      </p:sp>
      <p:sp>
        <p:nvSpPr>
          <p:cNvPr id="10" name="Freeform 9"/>
          <p:cNvSpPr/>
          <p:nvPr/>
        </p:nvSpPr>
        <p:spPr>
          <a:xfrm>
            <a:off x="7613809" y="2483893"/>
            <a:ext cx="2023913" cy="4439809"/>
          </a:xfrm>
          <a:custGeom>
            <a:avLst/>
            <a:gdLst>
              <a:gd name="connsiteX0" fmla="*/ 391886 w 1836057"/>
              <a:gd name="connsiteY0" fmla="*/ 4027714 h 4027714"/>
              <a:gd name="connsiteX1" fmla="*/ 1480457 w 1836057"/>
              <a:gd name="connsiteY1" fmla="*/ 2579914 h 4027714"/>
              <a:gd name="connsiteX2" fmla="*/ 1589314 w 1836057"/>
              <a:gd name="connsiteY2" fmla="*/ 718457 h 4027714"/>
              <a:gd name="connsiteX3" fmla="*/ 0 w 1836057"/>
              <a:gd name="connsiteY3" fmla="*/ 0 h 40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6057" h="4027714">
                <a:moveTo>
                  <a:pt x="391886" y="4027714"/>
                </a:moveTo>
                <a:cubicBezTo>
                  <a:pt x="836386" y="3579585"/>
                  <a:pt x="1280886" y="3131457"/>
                  <a:pt x="1480457" y="2579914"/>
                </a:cubicBezTo>
                <a:cubicBezTo>
                  <a:pt x="1680028" y="2028371"/>
                  <a:pt x="1836057" y="1148443"/>
                  <a:pt x="1589314" y="718457"/>
                </a:cubicBezTo>
                <a:cubicBezTo>
                  <a:pt x="1342571" y="288471"/>
                  <a:pt x="671285" y="144235"/>
                  <a:pt x="0" y="0"/>
                </a:cubicBezTo>
              </a:path>
            </a:pathLst>
          </a:custGeom>
          <a:ln w="1270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84"/>
          </a:p>
        </p:txBody>
      </p:sp>
      <p:sp>
        <p:nvSpPr>
          <p:cNvPr id="11" name="Freeform 10"/>
          <p:cNvSpPr/>
          <p:nvPr/>
        </p:nvSpPr>
        <p:spPr>
          <a:xfrm>
            <a:off x="3078004" y="2579890"/>
            <a:ext cx="3659843" cy="4643800"/>
          </a:xfrm>
          <a:custGeom>
            <a:avLst/>
            <a:gdLst>
              <a:gd name="connsiteX0" fmla="*/ 0 w 3320143"/>
              <a:gd name="connsiteY0" fmla="*/ 4212771 h 4212771"/>
              <a:gd name="connsiteX1" fmla="*/ 304800 w 3320143"/>
              <a:gd name="connsiteY1" fmla="*/ 2329542 h 4212771"/>
              <a:gd name="connsiteX2" fmla="*/ 1643743 w 3320143"/>
              <a:gd name="connsiteY2" fmla="*/ 849085 h 4212771"/>
              <a:gd name="connsiteX3" fmla="*/ 3320143 w 3320143"/>
              <a:gd name="connsiteY3" fmla="*/ 0 h 421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0143" h="4212771">
                <a:moveTo>
                  <a:pt x="0" y="4212771"/>
                </a:moveTo>
                <a:cubicBezTo>
                  <a:pt x="15421" y="3551463"/>
                  <a:pt x="30843" y="2890156"/>
                  <a:pt x="304800" y="2329542"/>
                </a:cubicBezTo>
                <a:cubicBezTo>
                  <a:pt x="578757" y="1768928"/>
                  <a:pt x="1141186" y="1237342"/>
                  <a:pt x="1643743" y="849085"/>
                </a:cubicBezTo>
                <a:cubicBezTo>
                  <a:pt x="2146300" y="460828"/>
                  <a:pt x="3320143" y="0"/>
                  <a:pt x="3320143" y="0"/>
                </a:cubicBezTo>
              </a:path>
            </a:pathLst>
          </a:custGeom>
          <a:ln w="1270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84"/>
          </a:p>
        </p:txBody>
      </p:sp>
    </p:spTree>
    <p:extLst>
      <p:ext uri="{BB962C8B-B14F-4D97-AF65-F5344CB8AC3E}">
        <p14:creationId xmlns:p14="http://schemas.microsoft.com/office/powerpoint/2010/main" val="138150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724" y="1"/>
            <a:ext cx="10698484" cy="743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6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 smtClean="0">
                <a:solidFill>
                  <a:schemeClr val="tx1"/>
                </a:solidFill>
              </a:rPr>
              <a:t>Siseränded Eestis</a:t>
            </a:r>
            <a:endParaRPr lang="et-EE" dirty="0">
              <a:solidFill>
                <a:schemeClr val="tx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7132" y="5129220"/>
            <a:ext cx="8722582" cy="1931917"/>
          </a:xfrm>
        </p:spPr>
        <p:txBody>
          <a:bodyPr/>
          <a:lstStyle/>
          <a:p>
            <a:pPr algn="r"/>
            <a:r>
              <a:rPr lang="et-EE" dirty="0" smtClean="0">
                <a:solidFill>
                  <a:schemeClr val="tx1"/>
                </a:solidFill>
              </a:rPr>
              <a:t>Pendeldamine tööle, poodi ja koju</a:t>
            </a:r>
          </a:p>
          <a:p>
            <a:pPr algn="r"/>
            <a:r>
              <a:rPr lang="et-EE" dirty="0" smtClean="0">
                <a:solidFill>
                  <a:schemeClr val="tx1"/>
                </a:solidFill>
              </a:rPr>
              <a:t>Elutsükli teooria: noorelt linna </a:t>
            </a:r>
            <a:r>
              <a:rPr lang="et-EE" dirty="0" err="1" smtClean="0">
                <a:solidFill>
                  <a:schemeClr val="tx1"/>
                </a:solidFill>
              </a:rPr>
              <a:t>vanui</a:t>
            </a:r>
            <a:r>
              <a:rPr lang="et-EE" dirty="0" smtClean="0">
                <a:solidFill>
                  <a:schemeClr val="tx1"/>
                </a:solidFill>
              </a:rPr>
              <a:t> maale</a:t>
            </a:r>
          </a:p>
        </p:txBody>
      </p:sp>
    </p:spTree>
    <p:extLst>
      <p:ext uri="{BB962C8B-B14F-4D97-AF65-F5344CB8AC3E}">
        <p14:creationId xmlns:p14="http://schemas.microsoft.com/office/powerpoint/2010/main" val="193846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86499" y="-76188"/>
            <a:ext cx="10318185" cy="77454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sz="1984"/>
          </a:p>
        </p:txBody>
      </p:sp>
      <p:pic>
        <p:nvPicPr>
          <p:cNvPr id="21" name="Picture 2" descr="C:\Users\Admin\Documents\_Teadus\Christaller_model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7763" y="3047894"/>
            <a:ext cx="3161791" cy="3035319"/>
          </a:xfrm>
          <a:prstGeom prst="rect">
            <a:avLst/>
          </a:prstGeom>
          <a:noFill/>
        </p:spPr>
      </p:pic>
      <p:sp>
        <p:nvSpPr>
          <p:cNvPr id="35843" name="Oval 3"/>
          <p:cNvSpPr>
            <a:spLocks noChangeArrowheads="1"/>
          </p:cNvSpPr>
          <p:nvPr/>
        </p:nvSpPr>
        <p:spPr bwMode="auto">
          <a:xfrm>
            <a:off x="299124" y="1155825"/>
            <a:ext cx="6646214" cy="617198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 sz="1984"/>
          </a:p>
        </p:txBody>
      </p:sp>
      <p:sp>
        <p:nvSpPr>
          <p:cNvPr id="35844" name="Oval 4"/>
          <p:cNvSpPr>
            <a:spLocks noChangeArrowheads="1"/>
          </p:cNvSpPr>
          <p:nvPr/>
        </p:nvSpPr>
        <p:spPr bwMode="auto">
          <a:xfrm>
            <a:off x="1172335" y="2434145"/>
            <a:ext cx="4700298" cy="4115823"/>
          </a:xfrm>
          <a:prstGeom prst="ellips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GB" sz="1984"/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title"/>
          </p:nvPr>
        </p:nvSpPr>
        <p:spPr>
          <a:xfrm>
            <a:off x="306123" y="207940"/>
            <a:ext cx="8175675" cy="839964"/>
          </a:xfrm>
        </p:spPr>
        <p:txBody>
          <a:bodyPr>
            <a:normAutofit/>
          </a:bodyPr>
          <a:lstStyle/>
          <a:p>
            <a:r>
              <a:rPr lang="et-EE" b="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Keskused ja nende </a:t>
            </a:r>
            <a:r>
              <a:rPr lang="et-EE" dirty="0" smtClean="0">
                <a:solidFill>
                  <a:schemeClr val="tx1"/>
                </a:solidFill>
                <a:latin typeface="+mn-lt"/>
              </a:rPr>
              <a:t>hierarhia</a:t>
            </a:r>
            <a:endParaRPr lang="en-GB" b="0" dirty="0" smtClean="0">
              <a:solidFill>
                <a:schemeClr val="tx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5847" name="Oval 7"/>
          <p:cNvSpPr>
            <a:spLocks noChangeArrowheads="1"/>
          </p:cNvSpPr>
          <p:nvPr/>
        </p:nvSpPr>
        <p:spPr bwMode="auto">
          <a:xfrm>
            <a:off x="3709727" y="4198070"/>
            <a:ext cx="810215" cy="734968"/>
          </a:xfrm>
          <a:prstGeom prst="ellipse">
            <a:avLst/>
          </a:prstGeom>
          <a:solidFill>
            <a:srgbClr val="808080">
              <a:alpha val="47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 sz="1984"/>
          </a:p>
        </p:txBody>
      </p:sp>
      <p:sp>
        <p:nvSpPr>
          <p:cNvPr id="35848" name="Oval 8"/>
          <p:cNvSpPr>
            <a:spLocks noChangeArrowheads="1"/>
          </p:cNvSpPr>
          <p:nvPr/>
        </p:nvSpPr>
        <p:spPr bwMode="auto">
          <a:xfrm>
            <a:off x="4035213" y="4492057"/>
            <a:ext cx="160993" cy="146994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 sz="1984"/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5710607" y="4703798"/>
            <a:ext cx="3207196" cy="1028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t-EE" sz="2205" b="1" dirty="0"/>
              <a:t>LINNAREGIOON </a:t>
            </a:r>
            <a:r>
              <a:rPr lang="et-EE" sz="2205" dirty="0">
                <a:latin typeface="Arial" pitchFamily="34" charset="0"/>
              </a:rPr>
              <a:t>=</a:t>
            </a:r>
            <a:r>
              <a:rPr lang="en-US" sz="1543" dirty="0">
                <a:latin typeface="Arial" pitchFamily="34" charset="0"/>
              </a:rPr>
              <a:t> </a:t>
            </a:r>
            <a:r>
              <a:rPr lang="et-EE" sz="1543" dirty="0">
                <a:latin typeface="Arial" pitchFamily="34" charset="0"/>
              </a:rPr>
              <a:t>  </a:t>
            </a:r>
          </a:p>
          <a:p>
            <a:pPr algn="ctr" eaLnBrk="0" hangingPunct="0"/>
            <a:r>
              <a:rPr lang="et-EE" sz="1984" dirty="0"/>
              <a:t>l</a:t>
            </a:r>
            <a:r>
              <a:rPr lang="et-EE" sz="1984" dirty="0">
                <a:latin typeface="Arial" pitchFamily="34" charset="0"/>
              </a:rPr>
              <a:t>inn +</a:t>
            </a:r>
            <a:r>
              <a:rPr lang="en-US" sz="1984" dirty="0">
                <a:latin typeface="Arial" pitchFamily="34" charset="0"/>
              </a:rPr>
              <a:t> </a:t>
            </a:r>
            <a:r>
              <a:rPr lang="en-US" sz="1984" dirty="0" err="1">
                <a:latin typeface="Arial" pitchFamily="34" charset="0"/>
              </a:rPr>
              <a:t>eeslinna</a:t>
            </a:r>
            <a:r>
              <a:rPr lang="et-EE" sz="1984" dirty="0">
                <a:latin typeface="Arial" pitchFamily="34" charset="0"/>
              </a:rPr>
              <a:t>d</a:t>
            </a:r>
            <a:endParaRPr lang="en-US" sz="1984" dirty="0">
              <a:latin typeface="Arial" pitchFamily="34" charset="0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1902054" y="1595931"/>
            <a:ext cx="3240861" cy="73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1764" dirty="0" err="1">
                <a:latin typeface="Arial" pitchFamily="34" charset="0"/>
              </a:rPr>
              <a:t>Ääremaa</a:t>
            </a:r>
            <a:r>
              <a:rPr lang="et-EE" sz="1764" dirty="0">
                <a:latin typeface="Arial" pitchFamily="34" charset="0"/>
              </a:rPr>
              <a:t>, </a:t>
            </a:r>
            <a:r>
              <a:rPr lang="en-US" sz="1764" dirty="0" err="1">
                <a:latin typeface="Arial" pitchFamily="34" charset="0"/>
              </a:rPr>
              <a:t>perifeeria</a:t>
            </a:r>
            <a:r>
              <a:rPr lang="en-US" sz="1764" dirty="0">
                <a:latin typeface="Arial" pitchFamily="34" charset="0"/>
              </a:rPr>
              <a:t> </a:t>
            </a:r>
          </a:p>
          <a:p>
            <a:pPr eaLnBrk="0" hangingPunct="0"/>
            <a:r>
              <a:rPr lang="en-US" sz="1764" dirty="0">
                <a:latin typeface="Arial" pitchFamily="34" charset="0"/>
              </a:rPr>
              <a:t>(</a:t>
            </a:r>
            <a:r>
              <a:rPr lang="en-US" sz="1764" dirty="0" err="1">
                <a:latin typeface="Arial" pitchFamily="34" charset="0"/>
              </a:rPr>
              <a:t>keskuse</a:t>
            </a:r>
            <a:r>
              <a:rPr lang="en-US" sz="1764" dirty="0">
                <a:latin typeface="Arial" pitchFamily="34" charset="0"/>
              </a:rPr>
              <a:t> </a:t>
            </a:r>
            <a:r>
              <a:rPr lang="en-US" sz="1764" dirty="0" err="1">
                <a:latin typeface="Arial" pitchFamily="34" charset="0"/>
              </a:rPr>
              <a:t>rekreatiivne</a:t>
            </a:r>
            <a:r>
              <a:rPr lang="en-US" sz="1764" dirty="0">
                <a:latin typeface="Arial" pitchFamily="34" charset="0"/>
              </a:rPr>
              <a:t> </a:t>
            </a:r>
            <a:r>
              <a:rPr lang="en-US" sz="1764" dirty="0" err="1">
                <a:latin typeface="Arial" pitchFamily="34" charset="0"/>
              </a:rPr>
              <a:t>tagamaa</a:t>
            </a:r>
            <a:r>
              <a:rPr lang="en-US" sz="1764" dirty="0">
                <a:latin typeface="Arial" pitchFamily="34" charset="0"/>
              </a:rPr>
              <a:t>)</a:t>
            </a: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447867" y="3354085"/>
            <a:ext cx="2603888" cy="75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42" tIns="19842" bIns="39683"/>
          <a:lstStyle/>
          <a:p>
            <a:pPr eaLnBrk="0" hangingPunct="0"/>
            <a:r>
              <a:rPr lang="en-US" sz="2646" dirty="0">
                <a:latin typeface="Arial Black" pitchFamily="34" charset="0"/>
              </a:rPr>
              <a:t>TAGAMAA</a:t>
            </a:r>
          </a:p>
          <a:p>
            <a:pPr eaLnBrk="0" hangingPunct="0"/>
            <a:r>
              <a:rPr lang="et-EE" sz="1543" dirty="0">
                <a:latin typeface="Arial" pitchFamily="34" charset="0"/>
              </a:rPr>
              <a:t>maapiirkonnad</a:t>
            </a:r>
            <a:endParaRPr lang="en-US" sz="1543" dirty="0">
              <a:latin typeface="Arial" pitchFamily="34" charset="0"/>
            </a:endParaRPr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4238921" y="2300735"/>
            <a:ext cx="2770185" cy="100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205" dirty="0">
                <a:latin typeface="Arial Black" pitchFamily="34" charset="0"/>
              </a:rPr>
              <a:t>KESKUS</a:t>
            </a:r>
            <a:r>
              <a:rPr lang="en-US" sz="2205" dirty="0">
                <a:latin typeface="Arial" pitchFamily="34" charset="0"/>
              </a:rPr>
              <a:t>(</a:t>
            </a:r>
            <a:r>
              <a:rPr lang="en-US" sz="2205" dirty="0" err="1">
                <a:latin typeface="Arial" pitchFamily="34" charset="0"/>
              </a:rPr>
              <a:t>linn</a:t>
            </a:r>
            <a:r>
              <a:rPr lang="en-US" sz="2205" dirty="0">
                <a:latin typeface="Arial" pitchFamily="34" charset="0"/>
              </a:rPr>
              <a:t>)</a:t>
            </a:r>
            <a:endParaRPr lang="en-US" sz="2205" dirty="0"/>
          </a:p>
        </p:txBody>
      </p:sp>
      <p:sp>
        <p:nvSpPr>
          <p:cNvPr id="35853" name="Line 13"/>
          <p:cNvSpPr>
            <a:spLocks noChangeShapeType="1"/>
          </p:cNvSpPr>
          <p:nvPr/>
        </p:nvSpPr>
        <p:spPr bwMode="auto">
          <a:xfrm flipV="1">
            <a:off x="4155274" y="2668580"/>
            <a:ext cx="1270008" cy="1746261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 type="stealth"/>
            <a:tailEnd/>
          </a:ln>
        </p:spPr>
        <p:txBody>
          <a:bodyPr/>
          <a:lstStyle/>
          <a:p>
            <a:endParaRPr lang="et-EE" sz="1984"/>
          </a:p>
        </p:txBody>
      </p:sp>
      <p:sp>
        <p:nvSpPr>
          <p:cNvPr id="35854" name="Freeform 14"/>
          <p:cNvSpPr>
            <a:spLocks/>
          </p:cNvSpPr>
          <p:nvPr/>
        </p:nvSpPr>
        <p:spPr bwMode="auto">
          <a:xfrm>
            <a:off x="1615258" y="2509829"/>
            <a:ext cx="2435895" cy="2015913"/>
          </a:xfrm>
          <a:custGeom>
            <a:avLst/>
            <a:gdLst>
              <a:gd name="T0" fmla="*/ 0 w 1152"/>
              <a:gd name="T1" fmla="*/ 2147483647 h 616"/>
              <a:gd name="T2" fmla="*/ 2147483647 w 1152"/>
              <a:gd name="T3" fmla="*/ 2147483647 h 616"/>
              <a:gd name="T4" fmla="*/ 2147483647 w 1152"/>
              <a:gd name="T5" fmla="*/ 2147483647 h 616"/>
              <a:gd name="T6" fmla="*/ 2147483647 w 1152"/>
              <a:gd name="T7" fmla="*/ 2147483647 h 61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52" h="616">
                <a:moveTo>
                  <a:pt x="0" y="88"/>
                </a:moveTo>
                <a:cubicBezTo>
                  <a:pt x="204" y="44"/>
                  <a:pt x="408" y="0"/>
                  <a:pt x="576" y="40"/>
                </a:cubicBezTo>
                <a:cubicBezTo>
                  <a:pt x="744" y="80"/>
                  <a:pt x="912" y="232"/>
                  <a:pt x="1008" y="328"/>
                </a:cubicBezTo>
                <a:cubicBezTo>
                  <a:pt x="1104" y="424"/>
                  <a:pt x="1128" y="520"/>
                  <a:pt x="1152" y="616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t-EE" sz="1984"/>
          </a:p>
        </p:txBody>
      </p:sp>
      <p:sp>
        <p:nvSpPr>
          <p:cNvPr id="35855" name="Freeform 15"/>
          <p:cNvSpPr>
            <a:spLocks/>
          </p:cNvSpPr>
          <p:nvPr/>
        </p:nvSpPr>
        <p:spPr bwMode="auto">
          <a:xfrm flipV="1">
            <a:off x="1615258" y="4703799"/>
            <a:ext cx="2435895" cy="822299"/>
          </a:xfrm>
          <a:custGeom>
            <a:avLst/>
            <a:gdLst>
              <a:gd name="T0" fmla="*/ 0 w 1152"/>
              <a:gd name="T1" fmla="*/ 2147483647 h 616"/>
              <a:gd name="T2" fmla="*/ 2147483647 w 1152"/>
              <a:gd name="T3" fmla="*/ 2147483647 h 616"/>
              <a:gd name="T4" fmla="*/ 2147483647 w 1152"/>
              <a:gd name="T5" fmla="*/ 2147483647 h 616"/>
              <a:gd name="T6" fmla="*/ 2147483647 w 1152"/>
              <a:gd name="T7" fmla="*/ 2147483647 h 61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52" h="616">
                <a:moveTo>
                  <a:pt x="0" y="88"/>
                </a:moveTo>
                <a:cubicBezTo>
                  <a:pt x="204" y="44"/>
                  <a:pt x="408" y="0"/>
                  <a:pt x="576" y="40"/>
                </a:cubicBezTo>
                <a:cubicBezTo>
                  <a:pt x="744" y="80"/>
                  <a:pt x="912" y="232"/>
                  <a:pt x="1008" y="328"/>
                </a:cubicBezTo>
                <a:cubicBezTo>
                  <a:pt x="1104" y="424"/>
                  <a:pt x="1128" y="520"/>
                  <a:pt x="1152" y="616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t-EE" sz="1984"/>
          </a:p>
        </p:txBody>
      </p:sp>
      <p:sp>
        <p:nvSpPr>
          <p:cNvPr id="35856" name="Freeform 16"/>
          <p:cNvSpPr>
            <a:spLocks/>
          </p:cNvSpPr>
          <p:nvPr/>
        </p:nvSpPr>
        <p:spPr bwMode="auto">
          <a:xfrm>
            <a:off x="4253953" y="4451808"/>
            <a:ext cx="923960" cy="489979"/>
          </a:xfrm>
          <a:custGeom>
            <a:avLst/>
            <a:gdLst>
              <a:gd name="T0" fmla="*/ 0 w 1152"/>
              <a:gd name="T1" fmla="*/ 2147483647 h 616"/>
              <a:gd name="T2" fmla="*/ 2147483647 w 1152"/>
              <a:gd name="T3" fmla="*/ 2147483647 h 616"/>
              <a:gd name="T4" fmla="*/ 2147483647 w 1152"/>
              <a:gd name="T5" fmla="*/ 2147483647 h 616"/>
              <a:gd name="T6" fmla="*/ 2147483647 w 1152"/>
              <a:gd name="T7" fmla="*/ 2147483647 h 61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52" h="616">
                <a:moveTo>
                  <a:pt x="0" y="88"/>
                </a:moveTo>
                <a:cubicBezTo>
                  <a:pt x="204" y="44"/>
                  <a:pt x="408" y="0"/>
                  <a:pt x="576" y="40"/>
                </a:cubicBezTo>
                <a:cubicBezTo>
                  <a:pt x="744" y="80"/>
                  <a:pt x="912" y="232"/>
                  <a:pt x="1008" y="328"/>
                </a:cubicBezTo>
                <a:cubicBezTo>
                  <a:pt x="1104" y="424"/>
                  <a:pt x="1128" y="520"/>
                  <a:pt x="1152" y="616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t-EE" sz="1984"/>
          </a:p>
        </p:txBody>
      </p:sp>
      <p:sp>
        <p:nvSpPr>
          <p:cNvPr id="35857" name="Freeform 17"/>
          <p:cNvSpPr>
            <a:spLocks/>
          </p:cNvSpPr>
          <p:nvPr/>
        </p:nvSpPr>
        <p:spPr bwMode="auto">
          <a:xfrm flipH="1" flipV="1">
            <a:off x="3162000" y="4115822"/>
            <a:ext cx="839964" cy="517978"/>
          </a:xfrm>
          <a:custGeom>
            <a:avLst/>
            <a:gdLst>
              <a:gd name="T0" fmla="*/ 0 w 1152"/>
              <a:gd name="T1" fmla="*/ 2147483647 h 616"/>
              <a:gd name="T2" fmla="*/ 2147483647 w 1152"/>
              <a:gd name="T3" fmla="*/ 2147483647 h 616"/>
              <a:gd name="T4" fmla="*/ 2147483647 w 1152"/>
              <a:gd name="T5" fmla="*/ 2147483647 h 616"/>
              <a:gd name="T6" fmla="*/ 2147483647 w 1152"/>
              <a:gd name="T7" fmla="*/ 2147483647 h 61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52" h="616">
                <a:moveTo>
                  <a:pt x="0" y="88"/>
                </a:moveTo>
                <a:cubicBezTo>
                  <a:pt x="204" y="44"/>
                  <a:pt x="408" y="0"/>
                  <a:pt x="576" y="40"/>
                </a:cubicBezTo>
                <a:cubicBezTo>
                  <a:pt x="744" y="80"/>
                  <a:pt x="912" y="232"/>
                  <a:pt x="1008" y="328"/>
                </a:cubicBezTo>
                <a:cubicBezTo>
                  <a:pt x="1104" y="424"/>
                  <a:pt x="1128" y="520"/>
                  <a:pt x="1152" y="616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t-EE" sz="1984"/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>
            <a:off x="5901535" y="6751225"/>
            <a:ext cx="92396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t-EE" sz="1984"/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5901535" y="6976561"/>
            <a:ext cx="92396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t-EE" sz="1984"/>
          </a:p>
        </p:txBody>
      </p:sp>
      <p:sp>
        <p:nvSpPr>
          <p:cNvPr id="35860" name="Text Box 20"/>
          <p:cNvSpPr txBox="1">
            <a:spLocks noChangeArrowheads="1"/>
          </p:cNvSpPr>
          <p:nvPr/>
        </p:nvSpPr>
        <p:spPr bwMode="auto">
          <a:xfrm>
            <a:off x="6909491" y="6773001"/>
            <a:ext cx="2183906" cy="49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t-EE" sz="2646" dirty="0">
                <a:latin typeface="Arial" pitchFamily="34" charset="0"/>
              </a:rPr>
              <a:t>Rändevood</a:t>
            </a:r>
            <a:endParaRPr lang="en-GB" sz="2646" dirty="0">
              <a:latin typeface="Arial" pitchFamily="34" charset="0"/>
            </a:endParaRPr>
          </a:p>
        </p:txBody>
      </p:sp>
      <p:pic>
        <p:nvPicPr>
          <p:cNvPr id="22" name="Picture 3" descr="C:\Users\Admin\Documents\KURSUS_MMG\GEO QPIK\christall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9105" y="912412"/>
            <a:ext cx="3068159" cy="3784385"/>
          </a:xfrm>
          <a:prstGeom prst="rect">
            <a:avLst/>
          </a:prstGeom>
          <a:noFill/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1851270" y="6046348"/>
            <a:ext cx="3393104" cy="1028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t-EE" sz="1984" b="1" dirty="0"/>
              <a:t>LINNAVÄLI =</a:t>
            </a:r>
            <a:r>
              <a:rPr lang="en-US" sz="1984" b="1" dirty="0"/>
              <a:t> </a:t>
            </a:r>
            <a:r>
              <a:rPr lang="et-EE" sz="1984" b="1" dirty="0"/>
              <a:t>  </a:t>
            </a:r>
          </a:p>
          <a:p>
            <a:pPr algn="ctr" eaLnBrk="0" hangingPunct="0"/>
            <a:r>
              <a:rPr lang="et-EE" sz="1984" b="1" dirty="0"/>
              <a:t>linn +</a:t>
            </a:r>
            <a:r>
              <a:rPr lang="en-US" sz="1984" b="1" dirty="0"/>
              <a:t> </a:t>
            </a:r>
            <a:r>
              <a:rPr lang="et-EE" sz="1984" b="1" dirty="0"/>
              <a:t>e</a:t>
            </a:r>
            <a:r>
              <a:rPr lang="en-US" sz="1984" b="1" dirty="0" err="1"/>
              <a:t>eslinn</a:t>
            </a:r>
            <a:r>
              <a:rPr lang="et-EE" sz="1984" b="1" dirty="0"/>
              <a:t>ad + </a:t>
            </a:r>
            <a:r>
              <a:rPr lang="et-EE" sz="1984" b="1" dirty="0" err="1"/>
              <a:t>rekretaiivne</a:t>
            </a:r>
            <a:r>
              <a:rPr lang="et-EE" sz="1984" b="1" dirty="0"/>
              <a:t> tagamaa</a:t>
            </a:r>
            <a:endParaRPr lang="en-US" sz="1984" b="1" dirty="0"/>
          </a:p>
        </p:txBody>
      </p:sp>
      <p:sp>
        <p:nvSpPr>
          <p:cNvPr id="27" name="Line 13"/>
          <p:cNvSpPr>
            <a:spLocks noChangeShapeType="1"/>
          </p:cNvSpPr>
          <p:nvPr/>
        </p:nvSpPr>
        <p:spPr bwMode="auto">
          <a:xfrm>
            <a:off x="5425282" y="4696799"/>
            <a:ext cx="555628" cy="244989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 type="stealth"/>
            <a:tailEnd/>
          </a:ln>
        </p:spPr>
        <p:txBody>
          <a:bodyPr/>
          <a:lstStyle/>
          <a:p>
            <a:endParaRPr lang="et-EE" sz="1984"/>
          </a:p>
        </p:txBody>
      </p:sp>
      <p:sp>
        <p:nvSpPr>
          <p:cNvPr id="28" name="Line 19"/>
          <p:cNvSpPr>
            <a:spLocks noChangeShapeType="1"/>
          </p:cNvSpPr>
          <p:nvPr/>
        </p:nvSpPr>
        <p:spPr bwMode="auto">
          <a:xfrm>
            <a:off x="5901535" y="7180121"/>
            <a:ext cx="923960" cy="0"/>
          </a:xfrm>
          <a:prstGeom prst="line">
            <a:avLst/>
          </a:prstGeom>
          <a:noFill/>
          <a:ln w="38100">
            <a:solidFill>
              <a:srgbClr val="00B050"/>
            </a:solidFill>
            <a:prstDash val="sys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t-EE" sz="1984"/>
          </a:p>
        </p:txBody>
      </p:sp>
      <p:sp>
        <p:nvSpPr>
          <p:cNvPr id="2" name="Vabakuju 1"/>
          <p:cNvSpPr/>
          <p:nvPr/>
        </p:nvSpPr>
        <p:spPr>
          <a:xfrm>
            <a:off x="742128" y="4414841"/>
            <a:ext cx="3123342" cy="368752"/>
          </a:xfrm>
          <a:custGeom>
            <a:avLst/>
            <a:gdLst>
              <a:gd name="connsiteX0" fmla="*/ 2581275 w 2581275"/>
              <a:gd name="connsiteY0" fmla="*/ 9525 h 182878"/>
              <a:gd name="connsiteX1" fmla="*/ 1857375 w 2581275"/>
              <a:gd name="connsiteY1" fmla="*/ 180975 h 182878"/>
              <a:gd name="connsiteX2" fmla="*/ 666750 w 2581275"/>
              <a:gd name="connsiteY2" fmla="*/ 95250 h 182878"/>
              <a:gd name="connsiteX3" fmla="*/ 0 w 2581275"/>
              <a:gd name="connsiteY3" fmla="*/ 0 h 182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1275" h="182878">
                <a:moveTo>
                  <a:pt x="2581275" y="9525"/>
                </a:moveTo>
                <a:cubicBezTo>
                  <a:pt x="2378868" y="88106"/>
                  <a:pt x="2176462" y="166688"/>
                  <a:pt x="1857375" y="180975"/>
                </a:cubicBezTo>
                <a:cubicBezTo>
                  <a:pt x="1538288" y="195262"/>
                  <a:pt x="976313" y="125413"/>
                  <a:pt x="666750" y="95250"/>
                </a:cubicBezTo>
                <a:cubicBezTo>
                  <a:pt x="357187" y="65087"/>
                  <a:pt x="178593" y="32543"/>
                  <a:pt x="0" y="0"/>
                </a:cubicBezTo>
              </a:path>
            </a:pathLst>
          </a:custGeom>
          <a:noFill/>
          <a:ln w="50800">
            <a:solidFill>
              <a:srgbClr val="00B050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1984">
              <a:solidFill>
                <a:schemeClr val="tx1"/>
              </a:solidFill>
            </a:endParaRPr>
          </a:p>
        </p:txBody>
      </p:sp>
      <p:sp>
        <p:nvSpPr>
          <p:cNvPr id="30" name="Vabakuju 29"/>
          <p:cNvSpPr/>
          <p:nvPr/>
        </p:nvSpPr>
        <p:spPr>
          <a:xfrm flipH="1" flipV="1">
            <a:off x="4519942" y="3358816"/>
            <a:ext cx="1619719" cy="399957"/>
          </a:xfrm>
          <a:custGeom>
            <a:avLst/>
            <a:gdLst>
              <a:gd name="connsiteX0" fmla="*/ 2581275 w 2581275"/>
              <a:gd name="connsiteY0" fmla="*/ 9525 h 182878"/>
              <a:gd name="connsiteX1" fmla="*/ 1857375 w 2581275"/>
              <a:gd name="connsiteY1" fmla="*/ 180975 h 182878"/>
              <a:gd name="connsiteX2" fmla="*/ 666750 w 2581275"/>
              <a:gd name="connsiteY2" fmla="*/ 95250 h 182878"/>
              <a:gd name="connsiteX3" fmla="*/ 0 w 2581275"/>
              <a:gd name="connsiteY3" fmla="*/ 0 h 182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1275" h="182878">
                <a:moveTo>
                  <a:pt x="2581275" y="9525"/>
                </a:moveTo>
                <a:cubicBezTo>
                  <a:pt x="2378868" y="88106"/>
                  <a:pt x="2176462" y="166688"/>
                  <a:pt x="1857375" y="180975"/>
                </a:cubicBezTo>
                <a:cubicBezTo>
                  <a:pt x="1538288" y="195262"/>
                  <a:pt x="976313" y="125413"/>
                  <a:pt x="666750" y="95250"/>
                </a:cubicBezTo>
                <a:cubicBezTo>
                  <a:pt x="357187" y="65087"/>
                  <a:pt x="178593" y="32543"/>
                  <a:pt x="0" y="0"/>
                </a:cubicBezTo>
              </a:path>
            </a:pathLst>
          </a:custGeom>
          <a:noFill/>
          <a:ln w="50800">
            <a:solidFill>
              <a:srgbClr val="00B050"/>
            </a:solidFill>
            <a:prstDash val="sysDash"/>
            <a:tailEnd type="triangle"/>
          </a:ln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1984">
              <a:solidFill>
                <a:schemeClr val="tx1"/>
              </a:solidFill>
            </a:endParaRPr>
          </a:p>
        </p:txBody>
      </p:sp>
      <p:sp>
        <p:nvSpPr>
          <p:cNvPr id="25" name="Oval 5"/>
          <p:cNvSpPr>
            <a:spLocks noChangeArrowheads="1"/>
          </p:cNvSpPr>
          <p:nvPr/>
        </p:nvSpPr>
        <p:spPr bwMode="auto">
          <a:xfrm>
            <a:off x="2587915" y="3095617"/>
            <a:ext cx="3079868" cy="2939874"/>
          </a:xfrm>
          <a:prstGeom prst="ellipse">
            <a:avLst/>
          </a:prstGeom>
          <a:solidFill>
            <a:srgbClr val="FFFF00">
              <a:alpha val="12000"/>
            </a:srgbClr>
          </a:solidFill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GB" sz="1984"/>
          </a:p>
        </p:txBody>
      </p:sp>
    </p:spTree>
    <p:extLst>
      <p:ext uri="{BB962C8B-B14F-4D97-AF65-F5344CB8AC3E}">
        <p14:creationId xmlns:p14="http://schemas.microsoft.com/office/powerpoint/2010/main" val="47626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519" y="3767137"/>
            <a:ext cx="50775" cy="25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294" y="540000"/>
            <a:ext cx="9612000" cy="669675"/>
          </a:xfrm>
        </p:spPr>
        <p:txBody>
          <a:bodyPr/>
          <a:lstStyle/>
          <a:p>
            <a:r>
              <a:rPr lang="et-EE" dirty="0" smtClean="0"/>
              <a:t>Maailm aastal 2035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89195"/>
            <a:ext cx="10691813" cy="616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831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8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84" y="-4525"/>
            <a:ext cx="10053559" cy="632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0850" name="Text Box 2"/>
          <p:cNvSpPr txBox="1">
            <a:spLocks noChangeArrowheads="1"/>
          </p:cNvSpPr>
          <p:nvPr/>
        </p:nvSpPr>
        <p:spPr bwMode="auto">
          <a:xfrm>
            <a:off x="306123" y="6490712"/>
            <a:ext cx="10316873" cy="771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AutoNum type="arabicPeriod"/>
            </a:pPr>
            <a:r>
              <a:rPr lang="et-EE" sz="1764" dirty="0">
                <a:solidFill>
                  <a:schemeClr val="bg1"/>
                </a:solidFill>
                <a:latin typeface="Arial" pitchFamily="34" charset="0"/>
              </a:rPr>
              <a:t>Täislinn</a:t>
            </a:r>
            <a:r>
              <a:rPr lang="en-US" sz="1764" dirty="0">
                <a:solidFill>
                  <a:schemeClr val="bg1"/>
                </a:solidFill>
                <a:latin typeface="Arial" pitchFamily="34" charset="0"/>
              </a:rPr>
              <a:t>; </a:t>
            </a:r>
            <a:r>
              <a:rPr lang="en-US" sz="1764" b="1" dirty="0">
                <a:solidFill>
                  <a:schemeClr val="bg1"/>
                </a:solidFill>
                <a:latin typeface="Arial" pitchFamily="34" charset="0"/>
              </a:rPr>
              <a:t>2.</a:t>
            </a:r>
            <a:r>
              <a:rPr lang="en-US" sz="1764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t-EE" sz="1764" dirty="0">
                <a:solidFill>
                  <a:schemeClr val="bg1"/>
                </a:solidFill>
                <a:latin typeface="Arial" pitchFamily="34" charset="0"/>
              </a:rPr>
              <a:t>Väikelinnad</a:t>
            </a:r>
            <a:r>
              <a:rPr lang="en-US" sz="1764" dirty="0">
                <a:solidFill>
                  <a:schemeClr val="bg1"/>
                </a:solidFill>
                <a:latin typeface="Arial" pitchFamily="34" charset="0"/>
              </a:rPr>
              <a:t>; </a:t>
            </a:r>
            <a:r>
              <a:rPr lang="en-US" sz="1764" b="1" dirty="0">
                <a:solidFill>
                  <a:schemeClr val="bg1"/>
                </a:solidFill>
                <a:latin typeface="Arial" pitchFamily="34" charset="0"/>
              </a:rPr>
              <a:t>3.</a:t>
            </a:r>
            <a:r>
              <a:rPr lang="en-US" sz="1764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t-EE" sz="1764" dirty="0">
                <a:solidFill>
                  <a:schemeClr val="bg1"/>
                </a:solidFill>
                <a:latin typeface="Arial" pitchFamily="34" charset="0"/>
              </a:rPr>
              <a:t>Maalinn</a:t>
            </a:r>
            <a:r>
              <a:rPr lang="en-US" sz="1764" dirty="0">
                <a:solidFill>
                  <a:schemeClr val="bg1"/>
                </a:solidFill>
                <a:latin typeface="Arial" pitchFamily="34" charset="0"/>
              </a:rPr>
              <a:t>;</a:t>
            </a:r>
            <a:r>
              <a:rPr lang="en-US" sz="1764" b="1" dirty="0">
                <a:solidFill>
                  <a:schemeClr val="bg1"/>
                </a:solidFill>
                <a:latin typeface="Arial" pitchFamily="34" charset="0"/>
              </a:rPr>
              <a:t> 4.</a:t>
            </a:r>
            <a:r>
              <a:rPr lang="en-US" sz="1764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t-EE" sz="1764" dirty="0">
                <a:solidFill>
                  <a:schemeClr val="bg1"/>
                </a:solidFill>
                <a:latin typeface="Arial" pitchFamily="34" charset="0"/>
              </a:rPr>
              <a:t>Alev</a:t>
            </a:r>
            <a:r>
              <a:rPr lang="en-US" sz="1764" dirty="0">
                <a:solidFill>
                  <a:schemeClr val="bg1"/>
                </a:solidFill>
                <a:latin typeface="Arial" pitchFamily="34" charset="0"/>
              </a:rPr>
              <a:t>    </a:t>
            </a:r>
            <a:endParaRPr lang="et-EE" sz="1764" dirty="0">
              <a:solidFill>
                <a:schemeClr val="bg1"/>
              </a:solidFill>
              <a:latin typeface="Arial" pitchFamily="34" charset="0"/>
            </a:endParaRPr>
          </a:p>
          <a:p>
            <a:pPr eaLnBrk="0" hangingPunct="0">
              <a:spcBef>
                <a:spcPct val="50000"/>
              </a:spcBef>
              <a:buFontTx/>
              <a:buAutoNum type="arabicPeriod"/>
            </a:pPr>
            <a:r>
              <a:rPr lang="et-EE" sz="1764" dirty="0">
                <a:solidFill>
                  <a:schemeClr val="bg1"/>
                </a:solidFill>
                <a:latin typeface="Arial" pitchFamily="34" charset="0"/>
              </a:rPr>
              <a:t>Tagamaad: I – Täislinna teenuste kaugeim piir, II &amp; III linnateenuste </a:t>
            </a:r>
            <a:r>
              <a:rPr lang="et-EE" sz="1764" dirty="0" err="1">
                <a:solidFill>
                  <a:schemeClr val="bg1"/>
                </a:solidFill>
                <a:latin typeface="Arial" pitchFamily="34" charset="0"/>
              </a:rPr>
              <a:t>välis</a:t>
            </a:r>
            <a:r>
              <a:rPr lang="et-EE" sz="1764" dirty="0">
                <a:solidFill>
                  <a:schemeClr val="bg1"/>
                </a:solidFill>
                <a:latin typeface="Arial" pitchFamily="34" charset="0"/>
              </a:rPr>
              <a:t>- ja vahepiir</a:t>
            </a:r>
            <a:endParaRPr lang="en-US" sz="1764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908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42108" y="267739"/>
            <a:ext cx="5879747" cy="386733"/>
          </a:xfrm>
        </p:spPr>
        <p:txBody>
          <a:bodyPr/>
          <a:lstStyle/>
          <a:p>
            <a:r>
              <a:rPr lang="et-EE" sz="1874" b="1">
                <a:solidFill>
                  <a:schemeClr val="tx1"/>
                </a:solidFill>
              </a:rPr>
              <a:t>Eesti keskuskohad</a:t>
            </a:r>
            <a:endParaRPr lang="en-US" sz="1433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3221" y="34349"/>
            <a:ext cx="3703302" cy="2534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968" b="1" dirty="0">
                <a:solidFill>
                  <a:srgbClr val="FF0000"/>
                </a:solidFill>
              </a:rPr>
              <a:t>Eesti keskused ja tagamaad 1934</a:t>
            </a:r>
            <a:endParaRPr lang="en-GB" sz="3968" b="1" dirty="0">
              <a:solidFill>
                <a:srgbClr val="FF0000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472776" y="5843600"/>
            <a:ext cx="1699451" cy="32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1543" dirty="0">
                <a:latin typeface="Arial" pitchFamily="34" charset="0"/>
              </a:rPr>
              <a:t>(Kant 1934)</a:t>
            </a:r>
          </a:p>
        </p:txBody>
      </p:sp>
    </p:spTree>
    <p:extLst>
      <p:ext uri="{BB962C8B-B14F-4D97-AF65-F5344CB8AC3E}">
        <p14:creationId xmlns:p14="http://schemas.microsoft.com/office/powerpoint/2010/main" val="299635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124" y="-1"/>
            <a:ext cx="10066484" cy="905673"/>
          </a:xfrm>
        </p:spPr>
        <p:txBody>
          <a:bodyPr/>
          <a:lstStyle/>
          <a:p>
            <a:r>
              <a:rPr lang="et-EE" sz="4850" dirty="0">
                <a:latin typeface="+mn-lt"/>
              </a:rPr>
              <a:t>Eesti tööjõuareaalid, 31.12.2011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4" y="905673"/>
            <a:ext cx="10066484" cy="662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68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387846" y="3759992"/>
            <a:ext cx="2540016" cy="182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/>
            <a:r>
              <a:rPr lang="et-EE" sz="3086" kern="0" dirty="0"/>
              <a:t>Välismaal töötab </a:t>
            </a:r>
            <a:r>
              <a:rPr lang="et-EE" sz="3968" b="1" kern="0" dirty="0">
                <a:solidFill>
                  <a:srgbClr val="FFC000"/>
                </a:solidFill>
              </a:rPr>
              <a:t>25000</a:t>
            </a:r>
            <a:r>
              <a:rPr lang="et-EE" sz="3527" kern="0" dirty="0"/>
              <a:t> </a:t>
            </a:r>
            <a:r>
              <a:rPr lang="et-EE" sz="3086" kern="0" dirty="0"/>
              <a:t>ja </a:t>
            </a:r>
          </a:p>
          <a:p>
            <a:pPr algn="l"/>
            <a:r>
              <a:rPr lang="et-EE" sz="3086" kern="0" dirty="0"/>
              <a:t>väljaspool oma  maakonda </a:t>
            </a:r>
            <a:r>
              <a:rPr lang="et-EE" sz="3968" b="1" kern="0" dirty="0">
                <a:solidFill>
                  <a:srgbClr val="FF0000"/>
                </a:solidFill>
              </a:rPr>
              <a:t>29000</a:t>
            </a:r>
            <a:r>
              <a:rPr lang="et-EE" sz="3968" kern="0" dirty="0"/>
              <a:t> </a:t>
            </a:r>
            <a:r>
              <a:rPr lang="et-EE" sz="3086" kern="0" dirty="0"/>
              <a:t>inimest </a:t>
            </a:r>
            <a:endParaRPr lang="en-GB" sz="3086" kern="0" dirty="0"/>
          </a:p>
        </p:txBody>
      </p:sp>
      <p:sp>
        <p:nvSpPr>
          <p:cNvPr id="3" name="Oval 2"/>
          <p:cNvSpPr/>
          <p:nvPr/>
        </p:nvSpPr>
        <p:spPr bwMode="auto">
          <a:xfrm>
            <a:off x="3758397" y="3382960"/>
            <a:ext cx="396877" cy="396877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en-GB" sz="4850" b="1">
              <a:latin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124316" y="3382960"/>
            <a:ext cx="396877" cy="396877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en-GB" sz="4850" b="1">
              <a:latin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8687869" y="5739490"/>
            <a:ext cx="547435" cy="500988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en-GB" sz="4850" b="1">
              <a:latin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8124048" y="3581399"/>
            <a:ext cx="476253" cy="491548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en-GB" sz="4850" b="1">
              <a:latin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901534" y="4375154"/>
            <a:ext cx="635004" cy="5953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en-GB" sz="4850" b="1">
              <a:latin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092167" y="4573592"/>
            <a:ext cx="635004" cy="5953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en-GB" sz="4850" b="1">
              <a:latin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639333" y="4336356"/>
            <a:ext cx="515941" cy="534893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en-GB" sz="4850" b="1">
              <a:latin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8124048" y="2827331"/>
            <a:ext cx="317502" cy="297658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en-GB" sz="4850" b="1">
              <a:latin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250918" y="3452766"/>
            <a:ext cx="317502" cy="297658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en-GB" sz="4850" b="1">
              <a:latin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7806546" y="5590660"/>
            <a:ext cx="317502" cy="297658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en-GB" sz="4850" b="1">
              <a:latin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170315" y="3529513"/>
            <a:ext cx="317502" cy="297658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en-GB" sz="4850" b="1">
              <a:latin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8806933" y="5188685"/>
            <a:ext cx="317502" cy="297658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en-GB" sz="4850" b="1">
              <a:latin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9314679" y="2612164"/>
            <a:ext cx="158751" cy="148829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en-GB" sz="4850" b="1">
              <a:latin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6408442" y="2463335"/>
            <a:ext cx="158751" cy="148829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en-GB" sz="4850" b="1">
              <a:latin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8687869" y="4598396"/>
            <a:ext cx="158751" cy="148829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en-GB" sz="4850" b="1">
              <a:latin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7846" y="6745434"/>
            <a:ext cx="1807726" cy="80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543" i="1" dirty="0"/>
              <a:t>Allikas: Statistikaamet, REL 2011</a:t>
            </a:r>
            <a:endParaRPr lang="en-GB" sz="1543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3408" y="604817"/>
            <a:ext cx="4603778" cy="859213"/>
          </a:xfrm>
        </p:spPr>
        <p:txBody>
          <a:bodyPr>
            <a:normAutofit fontScale="90000"/>
          </a:bodyPr>
          <a:lstStyle/>
          <a:p>
            <a:r>
              <a:rPr lang="et-EE" dirty="0" smtClean="0"/>
              <a:t>Väljaspool kodu hõivatud 2011</a:t>
            </a:r>
            <a:endParaRPr lang="en-GB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389" y="2167389"/>
            <a:ext cx="8016924" cy="539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3" y="-11663"/>
            <a:ext cx="5198534" cy="274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9435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3" y="287316"/>
            <a:ext cx="10048693" cy="727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ealkiri 1"/>
          <p:cNvSpPr txBox="1">
            <a:spLocks/>
          </p:cNvSpPr>
          <p:nvPr/>
        </p:nvSpPr>
        <p:spPr bwMode="auto">
          <a:xfrm>
            <a:off x="311226" y="207940"/>
            <a:ext cx="4603778" cy="1508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algn="l"/>
            <a:r>
              <a:rPr lang="et-EE" sz="4000" kern="0" dirty="0">
                <a:solidFill>
                  <a:schemeClr val="tx2"/>
                </a:solidFill>
              </a:rPr>
              <a:t>Välismaal töötajate osakaal 2011 </a:t>
            </a:r>
          </a:p>
          <a:p>
            <a:pPr algn="l"/>
            <a:r>
              <a:rPr lang="et-EE" sz="4000" kern="0" dirty="0">
                <a:solidFill>
                  <a:schemeClr val="tx2"/>
                </a:solidFill>
              </a:rPr>
              <a:t>(kanditi)</a:t>
            </a:r>
          </a:p>
        </p:txBody>
      </p:sp>
    </p:spTree>
    <p:extLst>
      <p:ext uri="{BB962C8B-B14F-4D97-AF65-F5344CB8AC3E}">
        <p14:creationId xmlns:p14="http://schemas.microsoft.com/office/powerpoint/2010/main" val="33929241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64" y="604819"/>
            <a:ext cx="10160525" cy="695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225164" y="49189"/>
            <a:ext cx="9271072" cy="1259946"/>
          </a:xfrm>
        </p:spPr>
        <p:txBody>
          <a:bodyPr/>
          <a:lstStyle/>
          <a:p>
            <a:pPr algn="l"/>
            <a:r>
              <a:rPr lang="et-EE" sz="4409" dirty="0">
                <a:latin typeface="+mn-lt"/>
              </a:rPr>
              <a:t>Rahvaarvu prognoos 2014–2040</a:t>
            </a:r>
            <a:br>
              <a:rPr lang="et-EE" sz="4409" dirty="0">
                <a:latin typeface="+mn-lt"/>
              </a:rPr>
            </a:br>
            <a:endParaRPr lang="et-EE" sz="4409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2768" y="6002350"/>
            <a:ext cx="4524403" cy="144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205" dirty="0">
                <a:solidFill>
                  <a:srgbClr val="FF0000"/>
                </a:solidFill>
              </a:rPr>
              <a:t>-&gt; Ilmselt ei teostu antud kujul</a:t>
            </a:r>
          </a:p>
          <a:p>
            <a:r>
              <a:rPr lang="et-EE" sz="2205" dirty="0">
                <a:solidFill>
                  <a:srgbClr val="FF0000"/>
                </a:solidFill>
              </a:rPr>
              <a:t>-&gt; Küll aga mõjutab otsuseid:</a:t>
            </a:r>
          </a:p>
          <a:p>
            <a:r>
              <a:rPr lang="et-EE" sz="2205" dirty="0">
                <a:solidFill>
                  <a:srgbClr val="FF0000"/>
                </a:solidFill>
              </a:rPr>
              <a:t>    - mitte investeerima </a:t>
            </a:r>
          </a:p>
          <a:p>
            <a:r>
              <a:rPr lang="et-EE" sz="2205" dirty="0">
                <a:solidFill>
                  <a:srgbClr val="FF0000"/>
                </a:solidFill>
              </a:rPr>
              <a:t>    - poliitikaid rakendama</a:t>
            </a:r>
          </a:p>
        </p:txBody>
      </p:sp>
    </p:spTree>
    <p:extLst>
      <p:ext uri="{BB962C8B-B14F-4D97-AF65-F5344CB8AC3E}">
        <p14:creationId xmlns:p14="http://schemas.microsoft.com/office/powerpoint/2010/main" val="15522097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282701" y="-49319"/>
            <a:ext cx="10079567" cy="75596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984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101" y="302737"/>
            <a:ext cx="9071610" cy="9379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t-EE" dirty="0" smtClean="0"/>
              <a:t>Kumulatiivse taandarengu tsükkel</a:t>
            </a:r>
            <a:endParaRPr lang="en-GB" dirty="0"/>
          </a:p>
        </p:txBody>
      </p:sp>
      <p:grpSp>
        <p:nvGrpSpPr>
          <p:cNvPr id="30724" name="Group 27"/>
          <p:cNvGrpSpPr>
            <a:grpSpLocks/>
          </p:cNvGrpSpPr>
          <p:nvPr/>
        </p:nvGrpSpPr>
        <p:grpSpPr bwMode="auto">
          <a:xfrm>
            <a:off x="662752" y="1160446"/>
            <a:ext cx="9512946" cy="6191288"/>
            <a:chOff x="0" y="0"/>
            <a:chExt cx="5232688" cy="3944381"/>
          </a:xfrm>
        </p:grpSpPr>
        <p:sp>
          <p:nvSpPr>
            <p:cNvPr id="30726" name="Rectangle 28"/>
            <p:cNvSpPr>
              <a:spLocks noChangeArrowheads="1"/>
            </p:cNvSpPr>
            <p:nvPr/>
          </p:nvSpPr>
          <p:spPr bwMode="auto">
            <a:xfrm>
              <a:off x="3259776" y="623455"/>
              <a:ext cx="1008380" cy="43624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3999" tIns="13999" rIns="13999" bIns="13999"/>
            <a:lstStyle/>
            <a:p>
              <a:pPr algn="ctr">
                <a:spcAft>
                  <a:spcPts val="1323"/>
                </a:spcAft>
              </a:pPr>
              <a:r>
                <a:rPr lang="et-EE" sz="2205" b="1">
                  <a:latin typeface="Calibri" pitchFamily="34" charset="0"/>
                  <a:cs typeface="Times New Roman" pitchFamily="18" charset="0"/>
                </a:rPr>
                <a:t>VÄLJARÄNNE</a:t>
              </a:r>
              <a:endParaRPr lang="et-EE" sz="2205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27" name="Rectangle 29"/>
            <p:cNvSpPr>
              <a:spLocks noChangeArrowheads="1"/>
            </p:cNvSpPr>
            <p:nvPr/>
          </p:nvSpPr>
          <p:spPr bwMode="auto">
            <a:xfrm>
              <a:off x="1888176" y="1466500"/>
              <a:ext cx="1252220" cy="64730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3999" tIns="13999" rIns="13999" bIns="13999"/>
            <a:lstStyle/>
            <a:p>
              <a:pPr algn="ctr">
                <a:spcBef>
                  <a:spcPts val="1102"/>
                </a:spcBef>
              </a:pPr>
              <a:r>
                <a:rPr lang="et-EE" sz="2646" b="1" dirty="0">
                  <a:solidFill>
                    <a:srgbClr val="404040"/>
                  </a:solidFill>
                  <a:latin typeface="Calibri" pitchFamily="34" charset="0"/>
                  <a:cs typeface="Times New Roman" pitchFamily="18" charset="0"/>
                </a:rPr>
                <a:t>ELANIKKONNA VÄHENEMINE</a:t>
              </a:r>
              <a:endParaRPr lang="et-EE" sz="1543" dirty="0">
                <a:solidFill>
                  <a:srgbClr val="404040"/>
                </a:solidFill>
                <a:latin typeface="Cambria" pitchFamily="18" charset="0"/>
                <a:cs typeface="Times New Roman" pitchFamily="18" charset="0"/>
              </a:endParaRPr>
            </a:p>
          </p:txBody>
        </p:sp>
        <p:sp>
          <p:nvSpPr>
            <p:cNvPr id="30728" name="Rectangle 30"/>
            <p:cNvSpPr>
              <a:spLocks noChangeArrowheads="1"/>
            </p:cNvSpPr>
            <p:nvPr/>
          </p:nvSpPr>
          <p:spPr bwMode="auto">
            <a:xfrm>
              <a:off x="3699163" y="1650670"/>
              <a:ext cx="1533525" cy="7270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3999" tIns="13999" rIns="13999" bIns="13999"/>
            <a:lstStyle/>
            <a:p>
              <a:pPr algn="ctr"/>
              <a:r>
                <a:rPr lang="et-EE" sz="2205" b="1" i="1">
                  <a:latin typeface="Calibri" pitchFamily="34" charset="0"/>
                  <a:cs typeface="Times New Roman" pitchFamily="18" charset="0"/>
                </a:rPr>
                <a:t>Tasakaalust väljas soolis-vanuseline struktuur</a:t>
              </a:r>
              <a:endParaRPr lang="et-EE" sz="2205">
                <a:latin typeface="Times New Roman" pitchFamily="18" charset="0"/>
                <a:cs typeface="Times New Roman" pitchFamily="18" charset="0"/>
              </a:endParaRPr>
            </a:p>
            <a:p>
              <a:pPr>
                <a:spcAft>
                  <a:spcPts val="1323"/>
                </a:spcAft>
              </a:pPr>
              <a:r>
                <a:rPr lang="en-US" sz="2205">
                  <a:latin typeface="Calibri" pitchFamily="34" charset="0"/>
                  <a:cs typeface="Times New Roman" pitchFamily="18" charset="0"/>
                </a:rPr>
                <a:t> </a:t>
              </a:r>
              <a:endParaRPr lang="et-EE" sz="2205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29" name="Rectangle 31"/>
            <p:cNvSpPr>
              <a:spLocks noChangeArrowheads="1"/>
            </p:cNvSpPr>
            <p:nvPr/>
          </p:nvSpPr>
          <p:spPr bwMode="auto">
            <a:xfrm>
              <a:off x="2570251" y="2577078"/>
              <a:ext cx="1195070" cy="61023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3999" tIns="13999" rIns="13999" bIns="13999"/>
            <a:lstStyle/>
            <a:p>
              <a:pPr algn="ctr">
                <a:spcBef>
                  <a:spcPts val="1102"/>
                </a:spcBef>
              </a:pPr>
              <a:r>
                <a:rPr lang="et-EE" sz="2205" b="1" i="1">
                  <a:solidFill>
                    <a:srgbClr val="404040"/>
                  </a:solidFill>
                  <a:latin typeface="Calibri" pitchFamily="34" charset="0"/>
                  <a:cs typeface="Times New Roman" pitchFamily="18" charset="0"/>
                </a:rPr>
                <a:t>Sündivuse vähenemine </a:t>
              </a:r>
              <a:endParaRPr lang="et-EE" sz="2205" i="1">
                <a:solidFill>
                  <a:srgbClr val="404040"/>
                </a:solidFill>
                <a:latin typeface="Cambria" pitchFamily="18" charset="0"/>
                <a:cs typeface="Times New Roman" pitchFamily="18" charset="0"/>
              </a:endParaRPr>
            </a:p>
          </p:txBody>
        </p:sp>
        <p:sp>
          <p:nvSpPr>
            <p:cNvPr id="30730" name="Rectangle 32"/>
            <p:cNvSpPr>
              <a:spLocks noChangeArrowheads="1"/>
            </p:cNvSpPr>
            <p:nvPr/>
          </p:nvSpPr>
          <p:spPr bwMode="auto">
            <a:xfrm>
              <a:off x="137702" y="871649"/>
              <a:ext cx="1392010" cy="56007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3999" tIns="13999" rIns="13999" bIns="13999"/>
            <a:lstStyle/>
            <a:p>
              <a:pPr algn="ctr">
                <a:spcAft>
                  <a:spcPts val="1323"/>
                </a:spcAft>
              </a:pPr>
              <a:r>
                <a:rPr lang="et-EE" sz="2205" b="1">
                  <a:cs typeface="Times New Roman" pitchFamily="18" charset="0"/>
                </a:rPr>
                <a:t>Teenuste vähenev nõudlus</a:t>
              </a:r>
              <a:endParaRPr lang="et-EE" sz="2205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0731" name="Straight Connector 33"/>
            <p:cNvCxnSpPr>
              <a:cxnSpLocks noChangeShapeType="1"/>
            </p:cNvCxnSpPr>
            <p:nvPr/>
          </p:nvCxnSpPr>
          <p:spPr bwMode="auto">
            <a:xfrm>
              <a:off x="3515096" y="65314"/>
              <a:ext cx="386715" cy="4445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32" name="Straight Connector 34"/>
            <p:cNvCxnSpPr>
              <a:cxnSpLocks noChangeShapeType="1"/>
            </p:cNvCxnSpPr>
            <p:nvPr/>
          </p:nvCxnSpPr>
          <p:spPr bwMode="auto">
            <a:xfrm flipV="1">
              <a:off x="890852" y="200865"/>
              <a:ext cx="599704" cy="61789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33" name="Straight Connector 35"/>
            <p:cNvCxnSpPr>
              <a:cxnSpLocks noChangeShapeType="1"/>
            </p:cNvCxnSpPr>
            <p:nvPr/>
          </p:nvCxnSpPr>
          <p:spPr bwMode="auto">
            <a:xfrm flipH="1">
              <a:off x="3259776" y="1145969"/>
              <a:ext cx="342900" cy="5715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734" name="Rectangle 36"/>
            <p:cNvSpPr>
              <a:spLocks noChangeArrowheads="1"/>
            </p:cNvSpPr>
            <p:nvPr/>
          </p:nvSpPr>
          <p:spPr bwMode="auto">
            <a:xfrm>
              <a:off x="1525979" y="0"/>
              <a:ext cx="1896110" cy="4546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3999" tIns="13999" rIns="13999" bIns="13999"/>
            <a:lstStyle/>
            <a:p>
              <a:pPr algn="ctr">
                <a:spcAft>
                  <a:spcPts val="1323"/>
                </a:spcAft>
              </a:pPr>
              <a:r>
                <a:rPr lang="et-EE" sz="2646" b="1">
                  <a:latin typeface="Calibri" pitchFamily="34" charset="0"/>
                  <a:cs typeface="Times New Roman" pitchFamily="18" charset="0"/>
                </a:rPr>
                <a:t>Tööpuudus </a:t>
              </a:r>
              <a:endParaRPr lang="et-EE" sz="2205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0735" name="Straight Connector 37"/>
            <p:cNvCxnSpPr>
              <a:cxnSpLocks noChangeShapeType="1"/>
            </p:cNvCxnSpPr>
            <p:nvPr/>
          </p:nvCxnSpPr>
          <p:spPr bwMode="auto">
            <a:xfrm>
              <a:off x="4162301" y="1175657"/>
              <a:ext cx="228600" cy="4572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36" name="Straight Connector 38"/>
            <p:cNvCxnSpPr>
              <a:cxnSpLocks noChangeShapeType="1"/>
            </p:cNvCxnSpPr>
            <p:nvPr/>
          </p:nvCxnSpPr>
          <p:spPr bwMode="auto">
            <a:xfrm flipH="1" flipV="1">
              <a:off x="2263734" y="2171906"/>
              <a:ext cx="571500" cy="3429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37" name="Straight Connector 39"/>
            <p:cNvCxnSpPr>
              <a:cxnSpLocks noChangeShapeType="1"/>
            </p:cNvCxnSpPr>
            <p:nvPr/>
          </p:nvCxnSpPr>
          <p:spPr bwMode="auto">
            <a:xfrm flipH="1">
              <a:off x="3765321" y="2408404"/>
              <a:ext cx="553860" cy="34295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738" name="Rectangle 40"/>
            <p:cNvSpPr>
              <a:spLocks noChangeArrowheads="1"/>
            </p:cNvSpPr>
            <p:nvPr/>
          </p:nvSpPr>
          <p:spPr bwMode="auto">
            <a:xfrm>
              <a:off x="2357252" y="3414156"/>
              <a:ext cx="1406714" cy="5302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3999" tIns="13999" rIns="13999" bIns="13999"/>
            <a:lstStyle/>
            <a:p>
              <a:pPr algn="ctr">
                <a:spcAft>
                  <a:spcPts val="1323"/>
                </a:spcAft>
              </a:pPr>
              <a:r>
                <a:rPr lang="et-EE" sz="2205" b="1" dirty="0">
                  <a:solidFill>
                    <a:srgbClr val="FF0000"/>
                  </a:solidFill>
                  <a:cs typeface="Times New Roman" pitchFamily="18" charset="0"/>
                </a:rPr>
                <a:t>Väheinnovaatiline kohalik poliitika</a:t>
              </a:r>
            </a:p>
          </p:txBody>
        </p:sp>
        <p:sp>
          <p:nvSpPr>
            <p:cNvPr id="30739" name="Rectangle 41"/>
            <p:cNvSpPr>
              <a:spLocks noChangeArrowheads="1"/>
            </p:cNvSpPr>
            <p:nvPr/>
          </p:nvSpPr>
          <p:spPr bwMode="auto">
            <a:xfrm>
              <a:off x="249382" y="3122754"/>
              <a:ext cx="1327785" cy="70610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3999" tIns="13999" rIns="13999" bIns="13999"/>
            <a:lstStyle/>
            <a:p>
              <a:pPr algn="ctr">
                <a:spcAft>
                  <a:spcPts val="1323"/>
                </a:spcAft>
              </a:pPr>
              <a:r>
                <a:rPr lang="et-EE" sz="2205" b="1" i="1" dirty="0">
                  <a:solidFill>
                    <a:srgbClr val="FF0000"/>
                  </a:solidFill>
                  <a:latin typeface="Calibri" pitchFamily="34" charset="0"/>
                  <a:cs typeface="Times New Roman" pitchFamily="18" charset="0"/>
                </a:rPr>
                <a:t>Negatiivsed hoiakud ettevõtluse arengu suhtes</a:t>
              </a:r>
              <a:endParaRPr lang="et-EE" sz="264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40" name="Rectangle 42"/>
            <p:cNvSpPr>
              <a:spLocks noChangeArrowheads="1"/>
            </p:cNvSpPr>
            <p:nvPr/>
          </p:nvSpPr>
          <p:spPr bwMode="auto">
            <a:xfrm>
              <a:off x="0" y="2113808"/>
              <a:ext cx="1137920" cy="54991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3999" tIns="13999" rIns="13999" bIns="13999"/>
            <a:lstStyle/>
            <a:p>
              <a:pPr algn="ctr">
                <a:spcAft>
                  <a:spcPts val="1323"/>
                </a:spcAft>
              </a:pPr>
              <a:r>
                <a:rPr lang="et-EE" sz="1984" b="1" i="1" dirty="0">
                  <a:solidFill>
                    <a:srgbClr val="FF0000"/>
                  </a:solidFill>
                  <a:latin typeface="Calibri" pitchFamily="34" charset="0"/>
                  <a:cs typeface="Times New Roman" pitchFamily="18" charset="0"/>
                </a:rPr>
                <a:t>Ebasoodus ettevõtlusmiljöö</a:t>
              </a:r>
              <a:endParaRPr lang="et-EE" sz="220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0741" name="Straight Connector 43"/>
            <p:cNvCxnSpPr>
              <a:cxnSpLocks noChangeShapeType="1"/>
            </p:cNvCxnSpPr>
            <p:nvPr/>
          </p:nvCxnSpPr>
          <p:spPr bwMode="auto">
            <a:xfrm flipH="1">
              <a:off x="3814955" y="2429948"/>
              <a:ext cx="752433" cy="1095778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lg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42" name="Straight Connector 44"/>
            <p:cNvCxnSpPr>
              <a:cxnSpLocks noChangeShapeType="1"/>
            </p:cNvCxnSpPr>
            <p:nvPr/>
          </p:nvCxnSpPr>
          <p:spPr bwMode="auto">
            <a:xfrm flipH="1" flipV="1">
              <a:off x="624766" y="2736743"/>
              <a:ext cx="226695" cy="3270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lg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43" name="Straight Connector 45"/>
            <p:cNvCxnSpPr>
              <a:cxnSpLocks noChangeShapeType="1"/>
            </p:cNvCxnSpPr>
            <p:nvPr/>
          </p:nvCxnSpPr>
          <p:spPr bwMode="auto">
            <a:xfrm flipV="1">
              <a:off x="760021" y="1603169"/>
              <a:ext cx="91440" cy="45148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lg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44" name="Straight Connector 46"/>
            <p:cNvCxnSpPr>
              <a:cxnSpLocks noChangeShapeType="1"/>
            </p:cNvCxnSpPr>
            <p:nvPr/>
          </p:nvCxnSpPr>
          <p:spPr bwMode="auto">
            <a:xfrm flipH="1" flipV="1">
              <a:off x="1199408" y="1603169"/>
              <a:ext cx="582295" cy="28003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45" name="Straight Connector 47"/>
            <p:cNvCxnSpPr>
              <a:cxnSpLocks noChangeShapeType="1"/>
            </p:cNvCxnSpPr>
            <p:nvPr/>
          </p:nvCxnSpPr>
          <p:spPr bwMode="auto">
            <a:xfrm flipH="1">
              <a:off x="1217221" y="2054431"/>
              <a:ext cx="582930" cy="28892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ash"/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46" name="Line 22"/>
            <p:cNvCxnSpPr>
              <a:cxnSpLocks noChangeShapeType="1"/>
            </p:cNvCxnSpPr>
            <p:nvPr/>
          </p:nvCxnSpPr>
          <p:spPr bwMode="auto">
            <a:xfrm flipH="1" flipV="1">
              <a:off x="1692234" y="3491346"/>
              <a:ext cx="571500" cy="1143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lg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0725" name="Rectangle 24"/>
          <p:cNvSpPr>
            <a:spLocks noChangeArrowheads="1"/>
          </p:cNvSpPr>
          <p:nvPr/>
        </p:nvSpPr>
        <p:spPr bwMode="auto">
          <a:xfrm>
            <a:off x="7965297" y="6651465"/>
            <a:ext cx="2420392" cy="39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t-EE" sz="1984" i="1" dirty="0" err="1"/>
              <a:t>Drudy</a:t>
            </a:r>
            <a:r>
              <a:rPr lang="et-EE" sz="1984" i="1" dirty="0"/>
              <a:t> 1992 järgi</a:t>
            </a:r>
            <a:endParaRPr lang="en-GB" sz="1984" i="1" dirty="0"/>
          </a:p>
        </p:txBody>
      </p:sp>
    </p:spTree>
    <p:extLst>
      <p:ext uri="{BB962C8B-B14F-4D97-AF65-F5344CB8AC3E}">
        <p14:creationId xmlns:p14="http://schemas.microsoft.com/office/powerpoint/2010/main" val="142875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854" y="59497"/>
            <a:ext cx="9071610" cy="78396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t-EE" sz="3968" dirty="0">
                <a:latin typeface="+mn-lt"/>
              </a:rPr>
              <a:t>Keskused ja nende tagamaad 2013</a:t>
            </a:r>
            <a:endParaRPr lang="en-GB" sz="3968" dirty="0">
              <a:latin typeface="+mn-lt"/>
            </a:endParaRP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3" y="843464"/>
            <a:ext cx="10104066" cy="671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Rectangle 8"/>
          <p:cNvSpPr>
            <a:spLocks noChangeArrowheads="1"/>
          </p:cNvSpPr>
          <p:nvPr/>
        </p:nvSpPr>
        <p:spPr bwMode="auto">
          <a:xfrm>
            <a:off x="4789430" y="6716211"/>
            <a:ext cx="2023311" cy="4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t-EE" sz="2205" i="1"/>
              <a:t>(Ahas jt. 2013)</a:t>
            </a:r>
            <a:endParaRPr lang="en-GB" sz="2205" i="1"/>
          </a:p>
        </p:txBody>
      </p:sp>
    </p:spTree>
    <p:extLst>
      <p:ext uri="{BB962C8B-B14F-4D97-AF65-F5344CB8AC3E}">
        <p14:creationId xmlns:p14="http://schemas.microsoft.com/office/powerpoint/2010/main" val="376372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26" y="446067"/>
            <a:ext cx="10079567" cy="711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43129" y="-13643"/>
            <a:ext cx="9842560" cy="629973"/>
          </a:xfrm>
          <a:prstGeom prst="rect">
            <a:avLst/>
          </a:prstGeom>
        </p:spPr>
        <p:txBody>
          <a:bodyPr vert="horz" lIns="100796" tIns="50398" rIns="100796" bIns="50398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4850" dirty="0">
                <a:solidFill>
                  <a:srgbClr val="0000FF"/>
                </a:solidFill>
              </a:rPr>
              <a:t>Eesti soovanusstruktuur ja selle prognoosid</a:t>
            </a:r>
          </a:p>
        </p:txBody>
      </p:sp>
      <p:sp>
        <p:nvSpPr>
          <p:cNvPr id="5" name="Oval 4"/>
          <p:cNvSpPr/>
          <p:nvPr/>
        </p:nvSpPr>
        <p:spPr>
          <a:xfrm>
            <a:off x="5087936" y="3312826"/>
            <a:ext cx="635004" cy="1270008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1984"/>
          </a:p>
        </p:txBody>
      </p:sp>
      <p:sp>
        <p:nvSpPr>
          <p:cNvPr id="8" name="Oval 7"/>
          <p:cNvSpPr/>
          <p:nvPr/>
        </p:nvSpPr>
        <p:spPr>
          <a:xfrm>
            <a:off x="5107699" y="4582834"/>
            <a:ext cx="635004" cy="1137677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1984"/>
          </a:p>
        </p:txBody>
      </p:sp>
      <p:sp>
        <p:nvSpPr>
          <p:cNvPr id="23" name="Freeform 22"/>
          <p:cNvSpPr/>
          <p:nvPr/>
        </p:nvSpPr>
        <p:spPr>
          <a:xfrm>
            <a:off x="4054469" y="3861390"/>
            <a:ext cx="984358" cy="1290282"/>
          </a:xfrm>
          <a:custGeom>
            <a:avLst/>
            <a:gdLst>
              <a:gd name="connsiteX0" fmla="*/ 892992 w 892992"/>
              <a:gd name="connsiteY0" fmla="*/ 1686560 h 1686560"/>
              <a:gd name="connsiteX1" fmla="*/ 161472 w 892992"/>
              <a:gd name="connsiteY1" fmla="*/ 1178560 h 1686560"/>
              <a:gd name="connsiteX2" fmla="*/ 49712 w 892992"/>
              <a:gd name="connsiteY2" fmla="*/ 233680 h 1686560"/>
              <a:gd name="connsiteX3" fmla="*/ 801552 w 892992"/>
              <a:gd name="connsiteY3" fmla="*/ 0 h 168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2992" h="1686560">
                <a:moveTo>
                  <a:pt x="892992" y="1686560"/>
                </a:moveTo>
                <a:cubicBezTo>
                  <a:pt x="597505" y="1553633"/>
                  <a:pt x="302019" y="1420707"/>
                  <a:pt x="161472" y="1178560"/>
                </a:cubicBezTo>
                <a:cubicBezTo>
                  <a:pt x="20925" y="936413"/>
                  <a:pt x="-56968" y="430107"/>
                  <a:pt x="49712" y="233680"/>
                </a:cubicBezTo>
                <a:cubicBezTo>
                  <a:pt x="156392" y="37253"/>
                  <a:pt x="478972" y="18626"/>
                  <a:pt x="801552" y="0"/>
                </a:cubicBezTo>
              </a:path>
            </a:pathLst>
          </a:custGeom>
          <a:noFill/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1984"/>
          </a:p>
        </p:txBody>
      </p:sp>
      <p:sp>
        <p:nvSpPr>
          <p:cNvPr id="7" name="Rectangle 6"/>
          <p:cNvSpPr/>
          <p:nvPr/>
        </p:nvSpPr>
        <p:spPr>
          <a:xfrm>
            <a:off x="8480678" y="6941214"/>
            <a:ext cx="1915909" cy="3297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1543" i="1" dirty="0"/>
              <a:t>Allikas: Eesti 2030+</a:t>
            </a:r>
            <a:endParaRPr lang="en-GB" sz="1543" i="1" dirty="0"/>
          </a:p>
        </p:txBody>
      </p:sp>
    </p:spTree>
    <p:extLst>
      <p:ext uri="{BB962C8B-B14F-4D97-AF65-F5344CB8AC3E}">
        <p14:creationId xmlns:p14="http://schemas.microsoft.com/office/powerpoint/2010/main" val="242515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810101" y="0"/>
            <a:ext cx="9456593" cy="762967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t-EE" sz="4409" dirty="0">
                <a:latin typeface="+mn-lt"/>
              </a:rPr>
              <a:t>Kõigepealt linna ja siis maale tagasi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3" y="570475"/>
            <a:ext cx="10279058" cy="692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692311" y="4255817"/>
            <a:ext cx="2700134" cy="5672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t-EE" sz="3086" dirty="0">
                <a:solidFill>
                  <a:srgbClr val="0033CC"/>
                </a:solidFill>
                <a:latin typeface="Arial" pitchFamily="34" charset="0"/>
              </a:rPr>
              <a:t>Eeslinna</a:t>
            </a:r>
          </a:p>
        </p:txBody>
      </p:sp>
      <p:sp>
        <p:nvSpPr>
          <p:cNvPr id="26629" name="Text Box 5" descr="5%"/>
          <p:cNvSpPr txBox="1">
            <a:spLocks noChangeArrowheads="1"/>
          </p:cNvSpPr>
          <p:nvPr/>
        </p:nvSpPr>
        <p:spPr bwMode="auto">
          <a:xfrm>
            <a:off x="5009047" y="5050283"/>
            <a:ext cx="2063161" cy="5672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t-EE" sz="3086" dirty="0">
                <a:solidFill>
                  <a:srgbClr val="FF0000"/>
                </a:solidFill>
                <a:latin typeface="Arial" pitchFamily="34" charset="0"/>
              </a:rPr>
              <a:t>Linna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009048" y="3463102"/>
            <a:ext cx="2064911" cy="5672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t-EE" sz="3086" dirty="0">
                <a:solidFill>
                  <a:srgbClr val="008000"/>
                </a:solidFill>
                <a:latin typeface="Arial" pitchFamily="34" charset="0"/>
              </a:rPr>
              <a:t>Maale</a:t>
            </a:r>
          </a:p>
        </p:txBody>
      </p:sp>
      <p:sp>
        <p:nvSpPr>
          <p:cNvPr id="26631" name="Oval 7"/>
          <p:cNvSpPr>
            <a:spLocks noChangeArrowheads="1"/>
          </p:cNvSpPr>
          <p:nvPr/>
        </p:nvSpPr>
        <p:spPr bwMode="auto">
          <a:xfrm>
            <a:off x="2806766" y="4812293"/>
            <a:ext cx="1905668" cy="871463"/>
          </a:xfrm>
          <a:prstGeom prst="ellipse">
            <a:avLst/>
          </a:prstGeom>
          <a:solidFill>
            <a:srgbClr val="F2D3B4">
              <a:alpha val="5294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984"/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3044756" y="4891040"/>
            <a:ext cx="1745522" cy="669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294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t-EE" sz="1984" b="1" dirty="0">
                <a:solidFill>
                  <a:schemeClr val="bg1"/>
                </a:solidFill>
                <a:latin typeface="Times New Roman" pitchFamily="18" charset="0"/>
              </a:rPr>
              <a:t>1995-2015 </a:t>
            </a:r>
            <a:r>
              <a:rPr lang="et-EE" sz="1764" b="1" dirty="0">
                <a:solidFill>
                  <a:schemeClr val="bg1"/>
                </a:solidFill>
                <a:latin typeface="Times New Roman" pitchFamily="18" charset="0"/>
              </a:rPr>
              <a:t>linnastumine</a:t>
            </a:r>
          </a:p>
        </p:txBody>
      </p:sp>
      <p:sp>
        <p:nvSpPr>
          <p:cNvPr id="26633" name="Oval 9"/>
          <p:cNvSpPr>
            <a:spLocks noChangeArrowheads="1"/>
          </p:cNvSpPr>
          <p:nvPr/>
        </p:nvSpPr>
        <p:spPr bwMode="auto">
          <a:xfrm>
            <a:off x="2964259" y="2985372"/>
            <a:ext cx="1905668" cy="1111203"/>
          </a:xfrm>
          <a:prstGeom prst="ellipse">
            <a:avLst/>
          </a:prstGeom>
          <a:solidFill>
            <a:srgbClr val="B3EBC0">
              <a:alpha val="67058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984">
              <a:latin typeface="Times New Roman" pitchFamily="18" charset="0"/>
            </a:endParaRP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3009792" y="3038646"/>
            <a:ext cx="1999256" cy="73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t-EE" sz="2205" b="1" dirty="0">
                <a:solidFill>
                  <a:schemeClr val="bg1"/>
                </a:solidFill>
                <a:latin typeface="Times New Roman" pitchFamily="18" charset="0"/>
              </a:rPr>
              <a:t>+30 aastat </a:t>
            </a:r>
            <a:r>
              <a:rPr lang="et-EE" sz="1984" b="1" dirty="0">
                <a:solidFill>
                  <a:schemeClr val="bg1"/>
                </a:solidFill>
                <a:latin typeface="Times New Roman" pitchFamily="18" charset="0"/>
              </a:rPr>
              <a:t>maastumine</a:t>
            </a: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6140373" y="7099528"/>
            <a:ext cx="4245317" cy="36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t-EE" sz="1764" i="1"/>
              <a:t>Allikas: Tammaru 2009, Eesti statistika </a:t>
            </a:r>
            <a:endParaRPr lang="en-US" sz="1764" i="1"/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 flipV="1">
            <a:off x="3758725" y="4017827"/>
            <a:ext cx="0" cy="71572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984"/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 flipH="1">
            <a:off x="1933553" y="3541847"/>
            <a:ext cx="1030706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984"/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>
            <a:off x="1933553" y="3223362"/>
            <a:ext cx="0" cy="22224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984"/>
          </a:p>
        </p:txBody>
      </p:sp>
    </p:spTree>
    <p:extLst>
      <p:ext uri="{BB962C8B-B14F-4D97-AF65-F5344CB8AC3E}">
        <p14:creationId xmlns:p14="http://schemas.microsoft.com/office/powerpoint/2010/main" val="73662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5" descr="11 Noored_linnadesvaldade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73" y="0"/>
            <a:ext cx="10359556" cy="800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25071" y="7152555"/>
            <a:ext cx="6807111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984" i="1" dirty="0"/>
              <a:t>Allikas: Statistikaamet  REL 2011, </a:t>
            </a:r>
            <a:r>
              <a:rPr lang="et-EE" sz="1984" i="1" dirty="0" err="1"/>
              <a:t>Leetmaa</a:t>
            </a:r>
            <a:r>
              <a:rPr lang="et-EE" sz="1984" i="1" dirty="0"/>
              <a:t> 2014</a:t>
            </a:r>
          </a:p>
        </p:txBody>
      </p:sp>
      <p:sp>
        <p:nvSpPr>
          <p:cNvPr id="3" name="Ristkülik 2"/>
          <p:cNvSpPr/>
          <p:nvPr/>
        </p:nvSpPr>
        <p:spPr>
          <a:xfrm>
            <a:off x="8838427" y="366692"/>
            <a:ext cx="1085554" cy="3976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t-EE" sz="1984" dirty="0">
                <a:solidFill>
                  <a:srgbClr val="222268"/>
                </a:solidFill>
                <a:latin typeface="Cambria" pitchFamily="18" charset="0"/>
              </a:rPr>
              <a:t>(15-29) </a:t>
            </a:r>
            <a:endParaRPr lang="et-EE" sz="1984" dirty="0"/>
          </a:p>
        </p:txBody>
      </p:sp>
    </p:spTree>
    <p:extLst>
      <p:ext uri="{BB962C8B-B14F-4D97-AF65-F5344CB8AC3E}">
        <p14:creationId xmlns:p14="http://schemas.microsoft.com/office/powerpoint/2010/main" val="116928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Maailm aastal 2035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6" y="76200"/>
            <a:ext cx="10584308" cy="741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141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14 Tööjätuealised_linnadesvaldade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75" y="0"/>
            <a:ext cx="10042819" cy="776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25071" y="7034232"/>
            <a:ext cx="6807111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984" i="1" dirty="0"/>
              <a:t>Allikas: Statistikaamet  REL 2011, </a:t>
            </a:r>
            <a:r>
              <a:rPr lang="et-EE" sz="1984" i="1" dirty="0" err="1"/>
              <a:t>Leetmaa</a:t>
            </a:r>
            <a:r>
              <a:rPr lang="et-EE" sz="1984" i="1" dirty="0"/>
              <a:t> 2014</a:t>
            </a:r>
          </a:p>
        </p:txBody>
      </p:sp>
      <p:sp>
        <p:nvSpPr>
          <p:cNvPr id="2" name="Ristkülik 1"/>
          <p:cNvSpPr/>
          <p:nvPr/>
        </p:nvSpPr>
        <p:spPr>
          <a:xfrm>
            <a:off x="8639359" y="366692"/>
            <a:ext cx="1184940" cy="431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t-EE" sz="2205" dirty="0">
                <a:solidFill>
                  <a:srgbClr val="222268"/>
                </a:solidFill>
                <a:latin typeface="Cambria" pitchFamily="18" charset="0"/>
              </a:rPr>
              <a:t>(65-74) </a:t>
            </a:r>
            <a:endParaRPr lang="et-EE" sz="2205" dirty="0"/>
          </a:p>
        </p:txBody>
      </p:sp>
    </p:spTree>
    <p:extLst>
      <p:ext uri="{BB962C8B-B14F-4D97-AF65-F5344CB8AC3E}">
        <p14:creationId xmlns:p14="http://schemas.microsoft.com/office/powerpoint/2010/main" val="246109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27" y="684193"/>
            <a:ext cx="10081561" cy="700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286811" y="128565"/>
            <a:ext cx="10074963" cy="1259946"/>
          </a:xfrm>
        </p:spPr>
        <p:txBody>
          <a:bodyPr/>
          <a:lstStyle/>
          <a:p>
            <a:pPr algn="l"/>
            <a:r>
              <a:rPr lang="et-EE" sz="3968" b="1" dirty="0"/>
              <a:t>Korteritehingu keskmine ruutmeetrihind 2012–2014</a:t>
            </a:r>
            <a:endParaRPr lang="et-EE" sz="3968" dirty="0"/>
          </a:p>
        </p:txBody>
      </p:sp>
    </p:spTree>
    <p:extLst>
      <p:ext uri="{BB962C8B-B14F-4D97-AF65-F5344CB8AC3E}">
        <p14:creationId xmlns:p14="http://schemas.microsoft.com/office/powerpoint/2010/main" val="374913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16" y="604818"/>
            <a:ext cx="10058974" cy="675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326716" y="302737"/>
            <a:ext cx="9554996" cy="1259946"/>
          </a:xfrm>
        </p:spPr>
        <p:txBody>
          <a:bodyPr>
            <a:normAutofit fontScale="90000"/>
          </a:bodyPr>
          <a:lstStyle/>
          <a:p>
            <a:pPr algn="l"/>
            <a:r>
              <a:rPr lang="et-EE" sz="3968" b="1" dirty="0"/>
              <a:t>Keskmise palga eest soetatava korteri ruutmeetrid</a:t>
            </a:r>
            <a:br>
              <a:rPr lang="et-EE" sz="3968" b="1" dirty="0"/>
            </a:br>
            <a:r>
              <a:rPr lang="et-EE" sz="3968" b="1" dirty="0"/>
              <a:t>2014</a:t>
            </a:r>
            <a:endParaRPr lang="et-EE" sz="3968" dirty="0"/>
          </a:p>
        </p:txBody>
      </p:sp>
    </p:spTree>
    <p:extLst>
      <p:ext uri="{BB962C8B-B14F-4D97-AF65-F5344CB8AC3E}">
        <p14:creationId xmlns:p14="http://schemas.microsoft.com/office/powerpoint/2010/main" val="162738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stEs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3" y="-7155"/>
            <a:ext cx="10186944" cy="751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-113859" y="6047740"/>
            <a:ext cx="6091488" cy="1256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et-EE" sz="3527" dirty="0">
                <a:solidFill>
                  <a:schemeClr val="accent6">
                    <a:lumMod val="75000"/>
                  </a:schemeClr>
                </a:solidFill>
              </a:rPr>
              <a:t>Kus on tallinlased nädalavahetuseti?</a:t>
            </a:r>
            <a:endParaRPr lang="en-GB" sz="3527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7391569" y="7162443"/>
            <a:ext cx="2974872" cy="29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t-EE" sz="1323" i="1" dirty="0"/>
              <a:t>Allikas: Ahas jt. 2010</a:t>
            </a:r>
            <a:endParaRPr lang="en-GB" sz="1323" i="1" dirty="0"/>
          </a:p>
        </p:txBody>
      </p:sp>
      <p:sp>
        <p:nvSpPr>
          <p:cNvPr id="2" name="Ristkülik 1"/>
          <p:cNvSpPr/>
          <p:nvPr/>
        </p:nvSpPr>
        <p:spPr>
          <a:xfrm>
            <a:off x="7647795" y="287316"/>
            <a:ext cx="1717137" cy="635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3527" dirty="0" err="1">
                <a:solidFill>
                  <a:srgbClr val="0070C0"/>
                </a:solidFill>
              </a:rPr>
              <a:t>Osikud</a:t>
            </a:r>
            <a:r>
              <a:rPr lang="et-EE" sz="3527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920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53" y="763569"/>
            <a:ext cx="10063637" cy="69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72776" y="7152555"/>
            <a:ext cx="1755737" cy="295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1323" i="1" dirty="0"/>
              <a:t>Allikas: Ahas jt. 2010</a:t>
            </a:r>
            <a:endParaRPr lang="en-GB" sz="1323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626" y="128565"/>
            <a:ext cx="9071610" cy="477073"/>
          </a:xfrm>
        </p:spPr>
        <p:txBody>
          <a:bodyPr>
            <a:normAutofit fontScale="90000"/>
          </a:bodyPr>
          <a:lstStyle/>
          <a:p>
            <a:r>
              <a:rPr lang="et-EE" dirty="0" smtClean="0"/>
              <a:t>Kus on tallinlased juulis?</a:t>
            </a:r>
            <a:endParaRPr lang="et-EE" dirty="0"/>
          </a:p>
        </p:txBody>
      </p:sp>
      <p:sp>
        <p:nvSpPr>
          <p:cNvPr id="5" name="Ristkülik 4"/>
          <p:cNvSpPr/>
          <p:nvPr/>
        </p:nvSpPr>
        <p:spPr>
          <a:xfrm>
            <a:off x="1932760" y="4970470"/>
            <a:ext cx="2140330" cy="702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3968" dirty="0" err="1">
                <a:solidFill>
                  <a:srgbClr val="C00000"/>
                </a:solidFill>
              </a:rPr>
              <a:t>Suvikud</a:t>
            </a:r>
            <a:r>
              <a:rPr lang="et-EE" sz="3968" dirty="0">
                <a:solidFill>
                  <a:srgbClr val="C00000"/>
                </a:solidFill>
              </a:rPr>
              <a:t> </a:t>
            </a:r>
            <a:endParaRPr lang="et-EE" sz="3527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5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VAHEKOKKUVÕTE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8595" y="1400176"/>
            <a:ext cx="10067005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dirty="0">
                <a:solidFill>
                  <a:schemeClr val="tx2"/>
                </a:solidFill>
              </a:rPr>
              <a:t>Eesti elanike arv </a:t>
            </a:r>
            <a:r>
              <a:rPr lang="et-EE" u="sng" dirty="0">
                <a:solidFill>
                  <a:schemeClr val="tx2"/>
                </a:solidFill>
              </a:rPr>
              <a:t>vist juba </a:t>
            </a:r>
            <a:r>
              <a:rPr lang="et-EE" dirty="0">
                <a:solidFill>
                  <a:schemeClr val="tx2"/>
                </a:solidFill>
              </a:rPr>
              <a:t>kasvab (sisserände arvel)</a:t>
            </a:r>
          </a:p>
          <a:p>
            <a:r>
              <a:rPr lang="et-EE" dirty="0">
                <a:solidFill>
                  <a:schemeClr val="tx2"/>
                </a:solidFill>
              </a:rPr>
              <a:t>Elanike arv </a:t>
            </a:r>
            <a:r>
              <a:rPr lang="et-EE" u="sng" dirty="0" smtClean="0">
                <a:solidFill>
                  <a:schemeClr val="tx2"/>
                </a:solidFill>
              </a:rPr>
              <a:t>seni </a:t>
            </a:r>
            <a:r>
              <a:rPr lang="et-EE" dirty="0" smtClean="0">
                <a:solidFill>
                  <a:schemeClr val="tx2"/>
                </a:solidFill>
              </a:rPr>
              <a:t>väheneb </a:t>
            </a:r>
            <a:r>
              <a:rPr lang="et-EE" dirty="0">
                <a:solidFill>
                  <a:schemeClr val="tx2"/>
                </a:solidFill>
              </a:rPr>
              <a:t>väljapool </a:t>
            </a:r>
            <a:r>
              <a:rPr lang="et-EE" dirty="0" smtClean="0">
                <a:solidFill>
                  <a:schemeClr val="tx2"/>
                </a:solidFill>
              </a:rPr>
              <a:t>Harjut ja Tartut</a:t>
            </a:r>
            <a:endParaRPr lang="et-EE" dirty="0">
              <a:solidFill>
                <a:schemeClr val="tx2"/>
              </a:solidFill>
            </a:endParaRPr>
          </a:p>
          <a:p>
            <a:r>
              <a:rPr lang="et-EE" dirty="0">
                <a:solidFill>
                  <a:schemeClr val="tx2"/>
                </a:solidFill>
              </a:rPr>
              <a:t>Tööpuudus ka palk on </a:t>
            </a:r>
            <a:r>
              <a:rPr lang="et-EE" u="sng" dirty="0">
                <a:solidFill>
                  <a:schemeClr val="tx2"/>
                </a:solidFill>
              </a:rPr>
              <a:t>seni</a:t>
            </a:r>
            <a:r>
              <a:rPr lang="et-EE" dirty="0">
                <a:solidFill>
                  <a:schemeClr val="tx2"/>
                </a:solidFill>
              </a:rPr>
              <a:t> rännete peamine põhjus</a:t>
            </a:r>
          </a:p>
          <a:p>
            <a:r>
              <a:rPr lang="et-EE" u="sng" dirty="0">
                <a:solidFill>
                  <a:schemeClr val="tx2"/>
                </a:solidFill>
              </a:rPr>
              <a:t>Kalevipojad</a:t>
            </a:r>
            <a:r>
              <a:rPr lang="et-EE" dirty="0">
                <a:solidFill>
                  <a:schemeClr val="tx2"/>
                </a:solidFill>
              </a:rPr>
              <a:t> ja linlased tulevad aga koju </a:t>
            </a:r>
            <a:r>
              <a:rPr lang="et-EE" dirty="0" err="1">
                <a:solidFill>
                  <a:schemeClr val="tx2"/>
                </a:solidFill>
              </a:rPr>
              <a:t>pensioneeruma</a:t>
            </a:r>
            <a:endParaRPr lang="et-EE" dirty="0">
              <a:solidFill>
                <a:schemeClr val="tx2"/>
              </a:solidFill>
            </a:endParaRPr>
          </a:p>
          <a:p>
            <a:r>
              <a:rPr lang="et-EE" u="sng" dirty="0">
                <a:solidFill>
                  <a:schemeClr val="tx2"/>
                </a:solidFill>
              </a:rPr>
              <a:t>Pendeldamine</a:t>
            </a:r>
            <a:r>
              <a:rPr lang="et-EE" dirty="0">
                <a:solidFill>
                  <a:schemeClr val="tx2"/>
                </a:solidFill>
              </a:rPr>
              <a:t> linnaregioonis ja linna väljal omakorda kasvab</a:t>
            </a:r>
          </a:p>
          <a:p>
            <a:r>
              <a:rPr lang="et-EE" dirty="0">
                <a:solidFill>
                  <a:schemeClr val="tx2"/>
                </a:solidFill>
              </a:rPr>
              <a:t>Sisserändajad linnastuvad – põlisrahvas maastub</a:t>
            </a:r>
          </a:p>
          <a:p>
            <a:r>
              <a:rPr lang="et-EE" dirty="0" err="1">
                <a:solidFill>
                  <a:schemeClr val="tx2"/>
                </a:solidFill>
              </a:rPr>
              <a:t>Hargmaiseid</a:t>
            </a:r>
            <a:r>
              <a:rPr lang="et-EE" dirty="0">
                <a:solidFill>
                  <a:schemeClr val="tx2"/>
                </a:solidFill>
              </a:rPr>
              <a:t>, suvikud ja </a:t>
            </a:r>
            <a:r>
              <a:rPr lang="et-EE" dirty="0" err="1">
                <a:solidFill>
                  <a:schemeClr val="tx2"/>
                </a:solidFill>
              </a:rPr>
              <a:t>osikud</a:t>
            </a:r>
            <a:r>
              <a:rPr lang="et-EE" dirty="0">
                <a:solidFill>
                  <a:schemeClr val="tx2"/>
                </a:solidFill>
              </a:rPr>
              <a:t> üha enam – kuidas meid üle lugeda ja maksustada?</a:t>
            </a:r>
          </a:p>
        </p:txBody>
      </p:sp>
    </p:spTree>
    <p:extLst>
      <p:ext uri="{BB962C8B-B14F-4D97-AF65-F5344CB8AC3E}">
        <p14:creationId xmlns:p14="http://schemas.microsoft.com/office/powerpoint/2010/main" val="24078038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237" y="4604699"/>
            <a:ext cx="9794624" cy="1036737"/>
          </a:xfrm>
        </p:spPr>
        <p:txBody>
          <a:bodyPr>
            <a:noAutofit/>
          </a:bodyPr>
          <a:lstStyle/>
          <a:p>
            <a:pPr algn="ctr"/>
            <a:r>
              <a:rPr lang="et-EE" sz="8000" dirty="0" smtClean="0">
                <a:solidFill>
                  <a:srgbClr val="0070C0"/>
                </a:solidFill>
              </a:rPr>
              <a:t>AINULT KOHALIKKE ENDID!</a:t>
            </a:r>
            <a:endParaRPr lang="et-EE" sz="80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49" y="534414"/>
            <a:ext cx="9612000" cy="37068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t-EE" sz="6600" dirty="0" smtClean="0">
                <a:solidFill>
                  <a:srgbClr val="FF0000"/>
                </a:solidFill>
              </a:rPr>
              <a:t>KEDA HUVITAB TÄNA EESTIS KOHALIK JA REGIONAALNE ARENG?</a:t>
            </a:r>
            <a:endParaRPr lang="et-EE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5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t-EE" sz="6000" b="1" dirty="0" smtClean="0">
                <a:solidFill>
                  <a:srgbClr val="FF0000"/>
                </a:solidFill>
              </a:rPr>
              <a:t>Regionaalne</a:t>
            </a:r>
            <a:r>
              <a:rPr lang="et-EE" sz="6000" b="1" dirty="0">
                <a:solidFill>
                  <a:srgbClr val="FF0000"/>
                </a:solidFill>
                <a:cs typeface="Times New Roman" pitchFamily="18" charset="0"/>
              </a:rPr>
              <a:t/>
            </a:r>
            <a:br>
              <a:rPr lang="et-EE" sz="6000" b="1" dirty="0">
                <a:solidFill>
                  <a:srgbClr val="FF0000"/>
                </a:solidFill>
                <a:cs typeface="Times New Roman" pitchFamily="18" charset="0"/>
              </a:rPr>
            </a:br>
            <a:r>
              <a:rPr lang="et-EE" sz="6000" b="1" dirty="0" smtClean="0">
                <a:solidFill>
                  <a:srgbClr val="FF0000"/>
                </a:solidFill>
                <a:cs typeface="Times New Roman" pitchFamily="18" charset="0"/>
              </a:rPr>
              <a:t>innovatsioonisüsteem</a:t>
            </a:r>
            <a:r>
              <a:rPr lang="et-EE" sz="6000" dirty="0" smtClean="0">
                <a:solidFill>
                  <a:srgbClr val="FF0000"/>
                </a:solidFill>
              </a:rPr>
              <a:t> </a:t>
            </a:r>
            <a:r>
              <a:rPr lang="et-EE" dirty="0" smtClean="0">
                <a:solidFill>
                  <a:srgbClr val="FF0000"/>
                </a:solidFill>
              </a:rPr>
              <a:t/>
            </a:r>
            <a:br>
              <a:rPr lang="et-EE" dirty="0" smtClean="0">
                <a:solidFill>
                  <a:srgbClr val="FF0000"/>
                </a:solidFill>
              </a:rPr>
            </a:br>
            <a:r>
              <a:rPr lang="et-EE" dirty="0" smtClean="0"/>
              <a:t>RIS</a:t>
            </a:r>
            <a:endParaRPr lang="et-EE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373549" y="3865796"/>
            <a:ext cx="8064230" cy="3566136"/>
          </a:xfrm>
        </p:spPr>
        <p:txBody>
          <a:bodyPr>
            <a:normAutofit lnSpcReduction="10000"/>
          </a:bodyPr>
          <a:lstStyle/>
          <a:p>
            <a:pPr algn="r"/>
            <a:r>
              <a:rPr lang="et-EE" sz="2800" dirty="0" smtClean="0">
                <a:solidFill>
                  <a:schemeClr val="tx2"/>
                </a:solidFill>
              </a:rPr>
              <a:t>Era- </a:t>
            </a:r>
            <a:r>
              <a:rPr lang="et-EE" sz="2800" dirty="0">
                <a:solidFill>
                  <a:srgbClr val="605551"/>
                </a:solidFill>
              </a:rPr>
              <a:t>ja avalike organisatsioonide läbipõimunud kooslus, mis loob ja levitab uusi teadmisi ja </a:t>
            </a:r>
            <a:r>
              <a:rPr lang="et-EE" sz="2800" dirty="0" smtClean="0">
                <a:solidFill>
                  <a:srgbClr val="605551"/>
                </a:solidFill>
              </a:rPr>
              <a:t>oskusi</a:t>
            </a:r>
          </a:p>
          <a:p>
            <a:pPr algn="r"/>
            <a:r>
              <a:rPr lang="en-GB" sz="2800" dirty="0">
                <a:solidFill>
                  <a:srgbClr val="605551"/>
                </a:solidFill>
              </a:rPr>
              <a:t>See on </a:t>
            </a:r>
            <a:r>
              <a:rPr lang="en-GB" sz="2800" dirty="0" err="1">
                <a:solidFill>
                  <a:srgbClr val="605551"/>
                </a:solidFill>
              </a:rPr>
              <a:t>sotsiaalne</a:t>
            </a:r>
            <a:r>
              <a:rPr lang="en-GB" sz="2800" dirty="0">
                <a:solidFill>
                  <a:srgbClr val="605551"/>
                </a:solidFill>
              </a:rPr>
              <a:t> </a:t>
            </a:r>
            <a:r>
              <a:rPr lang="en-GB" sz="2800" dirty="0" err="1">
                <a:solidFill>
                  <a:srgbClr val="605551"/>
                </a:solidFill>
              </a:rPr>
              <a:t>süsteem</a:t>
            </a:r>
            <a:r>
              <a:rPr lang="en-GB" sz="2800" dirty="0">
                <a:solidFill>
                  <a:srgbClr val="605551"/>
                </a:solidFill>
              </a:rPr>
              <a:t>, mille </a:t>
            </a:r>
            <a:r>
              <a:rPr lang="en-GB" sz="2800" dirty="0" err="1">
                <a:solidFill>
                  <a:srgbClr val="605551"/>
                </a:solidFill>
              </a:rPr>
              <a:t>keskne</a:t>
            </a:r>
            <a:r>
              <a:rPr lang="en-GB" sz="2800" dirty="0">
                <a:solidFill>
                  <a:srgbClr val="605551"/>
                </a:solidFill>
              </a:rPr>
              <a:t> </a:t>
            </a:r>
            <a:r>
              <a:rPr lang="en-GB" sz="2800" dirty="0" err="1">
                <a:solidFill>
                  <a:srgbClr val="605551"/>
                </a:solidFill>
              </a:rPr>
              <a:t>tegevus</a:t>
            </a:r>
            <a:r>
              <a:rPr lang="en-GB" sz="2800" dirty="0">
                <a:solidFill>
                  <a:srgbClr val="605551"/>
                </a:solidFill>
              </a:rPr>
              <a:t> on </a:t>
            </a:r>
            <a:r>
              <a:rPr lang="en-GB" sz="2800" dirty="0" err="1">
                <a:solidFill>
                  <a:srgbClr val="605551"/>
                </a:solidFill>
              </a:rPr>
              <a:t>inimeste</a:t>
            </a:r>
            <a:r>
              <a:rPr lang="en-GB" sz="2800" dirty="0">
                <a:solidFill>
                  <a:srgbClr val="605551"/>
                </a:solidFill>
              </a:rPr>
              <a:t> </a:t>
            </a:r>
            <a:r>
              <a:rPr lang="en-GB" sz="2800" dirty="0" err="1">
                <a:solidFill>
                  <a:srgbClr val="605551"/>
                </a:solidFill>
              </a:rPr>
              <a:t>interaktsioonil</a:t>
            </a:r>
            <a:r>
              <a:rPr lang="en-GB" sz="2800" dirty="0">
                <a:solidFill>
                  <a:srgbClr val="605551"/>
                </a:solidFill>
              </a:rPr>
              <a:t> </a:t>
            </a:r>
            <a:r>
              <a:rPr lang="en-GB" sz="2800" dirty="0" err="1">
                <a:solidFill>
                  <a:srgbClr val="605551"/>
                </a:solidFill>
              </a:rPr>
              <a:t>põhinev</a:t>
            </a:r>
            <a:r>
              <a:rPr lang="en-GB" sz="2800" dirty="0">
                <a:solidFill>
                  <a:srgbClr val="605551"/>
                </a:solidFill>
              </a:rPr>
              <a:t> </a:t>
            </a:r>
            <a:r>
              <a:rPr lang="en-GB" sz="2800" dirty="0" err="1">
                <a:solidFill>
                  <a:srgbClr val="605551"/>
                </a:solidFill>
              </a:rPr>
              <a:t>õppimine</a:t>
            </a:r>
            <a:endParaRPr lang="en-GB" sz="2800" dirty="0">
              <a:solidFill>
                <a:srgbClr val="605551"/>
              </a:solidFill>
            </a:endParaRPr>
          </a:p>
          <a:p>
            <a:pPr algn="r"/>
            <a:r>
              <a:rPr lang="en-GB" sz="2800" dirty="0" err="1">
                <a:solidFill>
                  <a:srgbClr val="0070C0"/>
                </a:solidFill>
              </a:rPr>
              <a:t>RISi</a:t>
            </a:r>
            <a:r>
              <a:rPr lang="en-GB" sz="2800" dirty="0">
                <a:solidFill>
                  <a:srgbClr val="0070C0"/>
                </a:solidFill>
              </a:rPr>
              <a:t> </a:t>
            </a:r>
            <a:r>
              <a:rPr lang="en-GB" sz="2800" dirty="0" err="1" smtClean="0">
                <a:solidFill>
                  <a:srgbClr val="0070C0"/>
                </a:solidFill>
              </a:rPr>
              <a:t>moodustavad</a:t>
            </a:r>
            <a:r>
              <a:rPr lang="et-EE" sz="2800" dirty="0" smtClean="0">
                <a:solidFill>
                  <a:srgbClr val="605551"/>
                </a:solidFill>
              </a:rPr>
              <a:t>:</a:t>
            </a:r>
            <a:r>
              <a:rPr lang="en-GB" sz="2800" dirty="0" smtClean="0">
                <a:solidFill>
                  <a:srgbClr val="605551"/>
                </a:solidFill>
              </a:rPr>
              <a:t> </a:t>
            </a:r>
            <a:endParaRPr lang="et-EE" sz="2800" dirty="0" smtClean="0">
              <a:solidFill>
                <a:srgbClr val="605551"/>
              </a:solidFill>
            </a:endParaRPr>
          </a:p>
          <a:p>
            <a:pPr algn="r"/>
            <a:r>
              <a:rPr lang="en-GB" sz="2800" dirty="0" err="1" smtClean="0">
                <a:solidFill>
                  <a:srgbClr val="605551"/>
                </a:solidFill>
              </a:rPr>
              <a:t>teadmise</a:t>
            </a:r>
            <a:r>
              <a:rPr lang="et-EE" sz="2800" dirty="0" smtClean="0">
                <a:solidFill>
                  <a:srgbClr val="605551"/>
                </a:solidFill>
              </a:rPr>
              <a:t> </a:t>
            </a:r>
            <a:r>
              <a:rPr lang="en-GB" sz="2800" dirty="0" err="1" smtClean="0">
                <a:solidFill>
                  <a:srgbClr val="605551"/>
                </a:solidFill>
              </a:rPr>
              <a:t>kasutajate</a:t>
            </a:r>
            <a:r>
              <a:rPr lang="et-EE" sz="2800" dirty="0" smtClean="0">
                <a:solidFill>
                  <a:srgbClr val="605551"/>
                </a:solidFill>
              </a:rPr>
              <a:t>,</a:t>
            </a:r>
            <a:r>
              <a:rPr lang="en-GB" sz="2800" dirty="0" smtClean="0">
                <a:solidFill>
                  <a:srgbClr val="605551"/>
                </a:solidFill>
              </a:rPr>
              <a:t> </a:t>
            </a:r>
            <a:endParaRPr lang="en-GB" sz="2800" dirty="0">
              <a:solidFill>
                <a:srgbClr val="605551"/>
              </a:solidFill>
            </a:endParaRPr>
          </a:p>
          <a:p>
            <a:pPr algn="r"/>
            <a:r>
              <a:rPr lang="et-EE" sz="2800" dirty="0" err="1" smtClean="0">
                <a:solidFill>
                  <a:srgbClr val="605551"/>
                </a:solidFill>
              </a:rPr>
              <a:t>l</a:t>
            </a:r>
            <a:r>
              <a:rPr lang="en-GB" sz="2800" dirty="0" err="1" smtClean="0">
                <a:solidFill>
                  <a:srgbClr val="605551"/>
                </a:solidFill>
              </a:rPr>
              <a:t>oojate-levitajate</a:t>
            </a:r>
            <a:r>
              <a:rPr lang="en-GB" sz="2800" dirty="0" smtClean="0">
                <a:solidFill>
                  <a:srgbClr val="605551"/>
                </a:solidFill>
              </a:rPr>
              <a:t> </a:t>
            </a:r>
            <a:r>
              <a:rPr lang="en-GB" sz="2800" dirty="0">
                <a:solidFill>
                  <a:srgbClr val="605551"/>
                </a:solidFill>
              </a:rPr>
              <a:t>(</a:t>
            </a:r>
            <a:r>
              <a:rPr lang="en-GB" sz="2800" dirty="0" err="1" smtClean="0">
                <a:solidFill>
                  <a:srgbClr val="605551"/>
                </a:solidFill>
              </a:rPr>
              <a:t>ülikoolid</a:t>
            </a:r>
            <a:r>
              <a:rPr lang="et-EE" sz="2800" dirty="0" smtClean="0">
                <a:solidFill>
                  <a:srgbClr val="605551"/>
                </a:solidFill>
              </a:rPr>
              <a:t> jt.</a:t>
            </a:r>
            <a:r>
              <a:rPr lang="en-GB" sz="2800" dirty="0" smtClean="0">
                <a:solidFill>
                  <a:srgbClr val="605551"/>
                </a:solidFill>
              </a:rPr>
              <a:t>) </a:t>
            </a:r>
            <a:r>
              <a:rPr lang="en-GB" sz="2800" dirty="0" err="1">
                <a:solidFill>
                  <a:srgbClr val="605551"/>
                </a:solidFill>
              </a:rPr>
              <a:t>koostöö</a:t>
            </a:r>
            <a:r>
              <a:rPr lang="en-GB" sz="2800" dirty="0">
                <a:solidFill>
                  <a:srgbClr val="605551"/>
                </a:solidFill>
              </a:rPr>
              <a:t> </a:t>
            </a:r>
            <a:r>
              <a:rPr lang="en-GB" sz="2800" dirty="0" err="1">
                <a:solidFill>
                  <a:srgbClr val="605551"/>
                </a:solidFill>
              </a:rPr>
              <a:t>ning</a:t>
            </a:r>
            <a:r>
              <a:rPr lang="en-GB" sz="2800" dirty="0">
                <a:solidFill>
                  <a:srgbClr val="605551"/>
                </a:solidFill>
              </a:rPr>
              <a:t> </a:t>
            </a:r>
          </a:p>
          <a:p>
            <a:pPr algn="r"/>
            <a:r>
              <a:rPr lang="en-GB" sz="2800" dirty="0" err="1" smtClean="0">
                <a:solidFill>
                  <a:srgbClr val="605551"/>
                </a:solidFill>
              </a:rPr>
              <a:t>piirkonnas</a:t>
            </a:r>
            <a:r>
              <a:rPr lang="en-GB" sz="2800" dirty="0" smtClean="0">
                <a:solidFill>
                  <a:srgbClr val="605551"/>
                </a:solidFill>
              </a:rPr>
              <a:t> </a:t>
            </a:r>
            <a:r>
              <a:rPr lang="en-GB" sz="2800" dirty="0" err="1">
                <a:solidFill>
                  <a:srgbClr val="605551"/>
                </a:solidFill>
              </a:rPr>
              <a:t>innovatsiooni</a:t>
            </a:r>
            <a:r>
              <a:rPr lang="en-GB" sz="2800" dirty="0">
                <a:solidFill>
                  <a:srgbClr val="605551"/>
                </a:solidFill>
              </a:rPr>
              <a:t> </a:t>
            </a:r>
            <a:r>
              <a:rPr lang="en-GB" sz="2800" dirty="0" err="1">
                <a:solidFill>
                  <a:srgbClr val="605551"/>
                </a:solidFill>
              </a:rPr>
              <a:t>toetav</a:t>
            </a:r>
            <a:r>
              <a:rPr lang="en-GB" sz="2800" dirty="0">
                <a:solidFill>
                  <a:srgbClr val="605551"/>
                </a:solidFill>
              </a:rPr>
              <a:t> </a:t>
            </a:r>
            <a:r>
              <a:rPr lang="en-GB" sz="2800" dirty="0" err="1">
                <a:solidFill>
                  <a:srgbClr val="605551"/>
                </a:solidFill>
              </a:rPr>
              <a:t>kultuur</a:t>
            </a:r>
            <a:r>
              <a:rPr lang="en-GB" sz="2800" dirty="0">
                <a:solidFill>
                  <a:srgbClr val="605551"/>
                </a:solidFill>
              </a:rPr>
              <a:t>.</a:t>
            </a:r>
          </a:p>
          <a:p>
            <a:pPr algn="r"/>
            <a:endParaRPr lang="en-GB" sz="2800" dirty="0">
              <a:solidFill>
                <a:srgbClr val="6055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1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626" y="302737"/>
            <a:ext cx="9525058" cy="1016460"/>
          </a:xfrm>
        </p:spPr>
        <p:txBody>
          <a:bodyPr>
            <a:normAutofit/>
          </a:bodyPr>
          <a:lstStyle/>
          <a:p>
            <a:r>
              <a:rPr lang="et-EE" dirty="0" smtClean="0"/>
              <a:t>RIS ja eri tüüpi regioonid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123" y="1398572"/>
            <a:ext cx="10119814" cy="6032537"/>
          </a:xfrm>
        </p:spPr>
        <p:txBody>
          <a:bodyPr>
            <a:normAutofit/>
          </a:bodyPr>
          <a:lstStyle/>
          <a:p>
            <a:pPr marL="143492" indent="-313233">
              <a:spcBef>
                <a:spcPts val="882"/>
              </a:spcBef>
              <a:buClr>
                <a:srgbClr val="3D5485"/>
              </a:buClr>
            </a:pPr>
            <a:r>
              <a:rPr lang="et-EE" sz="3200" i="1" dirty="0">
                <a:solidFill>
                  <a:srgbClr val="FF0000"/>
                </a:solidFill>
              </a:rPr>
              <a:t>‘Sama suurus ei passi kõigile</a:t>
            </a:r>
            <a:r>
              <a:rPr lang="et-EE" sz="3600" i="1" dirty="0">
                <a:solidFill>
                  <a:srgbClr val="FF0000"/>
                </a:solidFill>
              </a:rPr>
              <a:t>“  </a:t>
            </a:r>
            <a:r>
              <a:rPr lang="et-EE" i="1" dirty="0"/>
              <a:t>(</a:t>
            </a:r>
            <a:r>
              <a:rPr lang="et-EE" sz="2800" i="1" dirty="0" err="1"/>
              <a:t>Tödtling</a:t>
            </a:r>
            <a:r>
              <a:rPr lang="et-EE" sz="2800" i="1" dirty="0"/>
              <a:t> &amp; </a:t>
            </a:r>
            <a:r>
              <a:rPr lang="et-EE" sz="2800" i="1" dirty="0" err="1"/>
              <a:t>Tripple</a:t>
            </a:r>
            <a:r>
              <a:rPr lang="et-EE" sz="2800" i="1" dirty="0"/>
              <a:t> 2005)</a:t>
            </a:r>
            <a:endParaRPr lang="et-EE" sz="3200" i="1" dirty="0" smtClean="0"/>
          </a:p>
          <a:p>
            <a:pPr marL="143492" indent="-313233">
              <a:spcBef>
                <a:spcPts val="882"/>
              </a:spcBef>
              <a:buClr>
                <a:srgbClr val="3D5485"/>
              </a:buClr>
            </a:pPr>
            <a:r>
              <a:rPr lang="et-EE" sz="3200" dirty="0" err="1" smtClean="0">
                <a:effectLst/>
              </a:rPr>
              <a:t>Tödtling</a:t>
            </a:r>
            <a:r>
              <a:rPr lang="et-EE" sz="3200" dirty="0" smtClean="0">
                <a:effectLst/>
              </a:rPr>
              <a:t> jagas </a:t>
            </a:r>
            <a:r>
              <a:rPr lang="et-EE" sz="3200" dirty="0">
                <a:effectLst/>
              </a:rPr>
              <a:t>regioonid </a:t>
            </a:r>
            <a:r>
              <a:rPr lang="et-EE" sz="3200" dirty="0" smtClean="0">
                <a:effectLst/>
              </a:rPr>
              <a:t>innovatsiooni-võimekuse ja </a:t>
            </a:r>
            <a:r>
              <a:rPr lang="et-EE" sz="3200" dirty="0" smtClean="0">
                <a:solidFill>
                  <a:srgbClr val="C00000"/>
                </a:solidFill>
                <a:effectLst/>
              </a:rPr>
              <a:t>probleemide </a:t>
            </a:r>
            <a:r>
              <a:rPr lang="et-EE" sz="3200" dirty="0" smtClean="0">
                <a:effectLst/>
              </a:rPr>
              <a:t>poolest järgmiselt:</a:t>
            </a:r>
          </a:p>
          <a:p>
            <a:pPr lvl="1"/>
            <a:r>
              <a:rPr lang="et-EE" sz="3200" dirty="0" smtClean="0">
                <a:solidFill>
                  <a:srgbClr val="0070C0"/>
                </a:solidFill>
                <a:effectLst/>
              </a:rPr>
              <a:t>keskuses</a:t>
            </a:r>
          </a:p>
          <a:p>
            <a:pPr lvl="2"/>
            <a:r>
              <a:rPr lang="et-EE" sz="2800" dirty="0">
                <a:solidFill>
                  <a:srgbClr val="002060"/>
                </a:solidFill>
              </a:rPr>
              <a:t>liigne </a:t>
            </a:r>
            <a:r>
              <a:rPr lang="et-EE" sz="2800" dirty="0" err="1" smtClean="0">
                <a:solidFill>
                  <a:srgbClr val="002060"/>
                </a:solidFill>
              </a:rPr>
              <a:t>fragmenteeritus</a:t>
            </a:r>
            <a:r>
              <a:rPr lang="et-EE" sz="2800" dirty="0">
                <a:solidFill>
                  <a:srgbClr val="002060"/>
                </a:solidFill>
              </a:rPr>
              <a:t> </a:t>
            </a:r>
            <a:r>
              <a:rPr lang="et-EE" sz="2800" dirty="0" smtClean="0">
                <a:solidFill>
                  <a:srgbClr val="002060"/>
                </a:solidFill>
              </a:rPr>
              <a:t>ja konkurents</a:t>
            </a:r>
            <a:endParaRPr lang="et-EE" sz="2800" dirty="0" smtClean="0">
              <a:solidFill>
                <a:srgbClr val="002060"/>
              </a:solidFill>
              <a:effectLst/>
            </a:endParaRPr>
          </a:p>
          <a:p>
            <a:pPr lvl="1"/>
            <a:r>
              <a:rPr lang="et-EE" sz="3200" b="1" dirty="0" smtClean="0">
                <a:solidFill>
                  <a:srgbClr val="00B050"/>
                </a:solidFill>
                <a:effectLst/>
              </a:rPr>
              <a:t>ääremaa</a:t>
            </a:r>
          </a:p>
          <a:p>
            <a:pPr lvl="2"/>
            <a:r>
              <a:rPr lang="et-EE" sz="2800" dirty="0">
                <a:solidFill>
                  <a:srgbClr val="002060"/>
                </a:solidFill>
              </a:rPr>
              <a:t>nõrgad institutsioonid </a:t>
            </a:r>
            <a:r>
              <a:rPr lang="et-EE" sz="2800" dirty="0" smtClean="0">
                <a:solidFill>
                  <a:srgbClr val="002060"/>
                </a:solidFill>
              </a:rPr>
              <a:t>ja väike turg</a:t>
            </a:r>
            <a:endParaRPr lang="et-EE" sz="2800" dirty="0" smtClean="0">
              <a:solidFill>
                <a:srgbClr val="002060"/>
              </a:solidFill>
              <a:effectLst/>
            </a:endParaRPr>
          </a:p>
          <a:p>
            <a:pPr lvl="1"/>
            <a:r>
              <a:rPr lang="et-EE" sz="3200" b="1" dirty="0">
                <a:solidFill>
                  <a:srgbClr val="FF0000"/>
                </a:solidFill>
              </a:rPr>
              <a:t>vanad tööstusregioonid</a:t>
            </a:r>
            <a:r>
              <a:rPr lang="et-EE" sz="1800" dirty="0">
                <a:solidFill>
                  <a:srgbClr val="FF0000"/>
                </a:solidFill>
              </a:rPr>
              <a:t>	</a:t>
            </a:r>
          </a:p>
          <a:p>
            <a:pPr lvl="2"/>
            <a:r>
              <a:rPr lang="et-EE" sz="2800" dirty="0" smtClean="0">
                <a:solidFill>
                  <a:srgbClr val="002060"/>
                </a:solidFill>
              </a:rPr>
              <a:t>uusi </a:t>
            </a:r>
            <a:r>
              <a:rPr lang="et-EE" sz="2800" dirty="0">
                <a:solidFill>
                  <a:srgbClr val="002060"/>
                </a:solidFill>
              </a:rPr>
              <a:t>arenguid takistav rajasõltuvus </a:t>
            </a:r>
          </a:p>
          <a:p>
            <a:endParaRPr lang="et-EE" sz="3600" dirty="0"/>
          </a:p>
        </p:txBody>
      </p:sp>
      <p:pic>
        <p:nvPicPr>
          <p:cNvPr id="4" name="Picture 4" descr="http://www.donau-uni.ac.at/imperia/md/images/department/migrationglobalisierung/lg_intreg/fittosize_0_203_1552aac30f87e8d25489340633f7fd5a_toedtl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920" y="3141976"/>
            <a:ext cx="2936893" cy="428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88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1" y="381082"/>
            <a:ext cx="9881688" cy="567949"/>
          </a:xfrm>
        </p:spPr>
        <p:txBody>
          <a:bodyPr>
            <a:normAutofit fontScale="90000"/>
          </a:bodyPr>
          <a:lstStyle/>
          <a:p>
            <a:r>
              <a:rPr lang="et-EE" dirty="0" smtClean="0"/>
              <a:t>Teaduspõhine innovatsioon ei sobi ca </a:t>
            </a:r>
            <a:r>
              <a:rPr lang="et-EE" dirty="0" smtClean="0">
                <a:solidFill>
                  <a:srgbClr val="FF0000"/>
                </a:solidFill>
              </a:rPr>
              <a:t>95%le Euroopa territooriumist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04001" y="1636699"/>
            <a:ext cx="9881688" cy="58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7783" tIns="50398" rIns="100796" bIns="50398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65788"/>
              </a:buClr>
              <a:buFont typeface="Arial" pitchFamily="34" charset="0"/>
              <a:buNone/>
              <a:defRPr sz="2000" b="1" i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65788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65788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65788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65788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82"/>
              </a:spcBef>
              <a:buClr>
                <a:srgbClr val="FFFFFF"/>
              </a:buClr>
            </a:pPr>
            <a:r>
              <a:rPr lang="nb-NO" sz="3086" dirty="0">
                <a:solidFill>
                  <a:schemeClr val="tx1"/>
                </a:solidFill>
              </a:rPr>
              <a:t>STI </a:t>
            </a:r>
            <a:r>
              <a:rPr lang="nb-NO" sz="3086" b="0" dirty="0">
                <a:solidFill>
                  <a:schemeClr val="tx1"/>
                </a:solidFill>
              </a:rPr>
              <a:t>(Science, Technology, Innovation) </a:t>
            </a:r>
          </a:p>
          <a:p>
            <a:pPr marL="647463" indent="-313233">
              <a:spcBef>
                <a:spcPts val="882"/>
              </a:spcBef>
              <a:buClr>
                <a:srgbClr val="3D5485"/>
              </a:buClr>
              <a:buFont typeface="Times" pitchFamily="1" charset="0"/>
              <a:buChar char="•"/>
            </a:pPr>
            <a:r>
              <a:rPr lang="et-EE" sz="2425" b="0" i="0" dirty="0">
                <a:solidFill>
                  <a:schemeClr val="tx1"/>
                </a:solidFill>
              </a:rPr>
              <a:t>Kõrgtehnoloogia, teadus- ja nõudluspõhine</a:t>
            </a:r>
          </a:p>
          <a:p>
            <a:pPr marL="334231">
              <a:spcBef>
                <a:spcPts val="882"/>
              </a:spcBef>
              <a:buClr>
                <a:srgbClr val="3D5485"/>
              </a:buClr>
            </a:pPr>
            <a:r>
              <a:rPr lang="et-EE" sz="2425" b="0" i="0" dirty="0">
                <a:solidFill>
                  <a:schemeClr val="tx1"/>
                </a:solidFill>
                <a:sym typeface="Wingdings" pitchFamily="2" charset="2"/>
              </a:rPr>
              <a:t> “Suur teadus” &amp; </a:t>
            </a:r>
            <a:r>
              <a:rPr lang="et-EE" sz="2425" b="0" i="0" dirty="0" err="1">
                <a:solidFill>
                  <a:schemeClr val="tx1"/>
                </a:solidFill>
                <a:sym typeface="Wingdings" pitchFamily="2" charset="2"/>
              </a:rPr>
              <a:t>transnatsionaalsed</a:t>
            </a:r>
            <a:r>
              <a:rPr lang="et-EE" sz="2425" b="0" i="0" dirty="0">
                <a:solidFill>
                  <a:schemeClr val="tx1"/>
                </a:solidFill>
                <a:sym typeface="Wingdings" pitchFamily="2" charset="2"/>
              </a:rPr>
              <a:t> korporatsioonid</a:t>
            </a:r>
            <a:endParaRPr lang="nb-NO" sz="2425" b="0" i="0" dirty="0">
              <a:solidFill>
                <a:schemeClr val="tx1"/>
              </a:solidFill>
            </a:endParaRPr>
          </a:p>
          <a:p>
            <a:pPr>
              <a:spcBef>
                <a:spcPts val="882"/>
              </a:spcBef>
              <a:buClr>
                <a:srgbClr val="FFFFFF"/>
              </a:buClr>
            </a:pPr>
            <a:r>
              <a:rPr lang="nb-NO" sz="3086" dirty="0">
                <a:solidFill>
                  <a:srgbClr val="00B050"/>
                </a:solidFill>
              </a:rPr>
              <a:t>DUI </a:t>
            </a:r>
            <a:r>
              <a:rPr lang="nb-NO" sz="3086" b="0" dirty="0">
                <a:solidFill>
                  <a:srgbClr val="00B050"/>
                </a:solidFill>
              </a:rPr>
              <a:t>(Doing, Using, Interacting) </a:t>
            </a:r>
          </a:p>
          <a:p>
            <a:pPr marL="647463" indent="-313233">
              <a:spcBef>
                <a:spcPts val="882"/>
              </a:spcBef>
              <a:buClr>
                <a:srgbClr val="3D5485"/>
              </a:buClr>
              <a:buFont typeface="Times" pitchFamily="1" charset="0"/>
              <a:buChar char="•"/>
            </a:pPr>
            <a:r>
              <a:rPr lang="et-EE" sz="2425" b="0" i="0" dirty="0">
                <a:solidFill>
                  <a:schemeClr val="tx1"/>
                </a:solidFill>
              </a:rPr>
              <a:t>Oskuste arendamine, organisatsiooni uuendamine, sotsiaalne innovatsioon</a:t>
            </a:r>
          </a:p>
          <a:p>
            <a:pPr marL="334231">
              <a:spcBef>
                <a:spcPts val="882"/>
              </a:spcBef>
              <a:buClr>
                <a:srgbClr val="3D5485"/>
              </a:buClr>
            </a:pPr>
            <a:r>
              <a:rPr lang="et-EE" sz="2646" b="0" i="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t-EE" sz="2425" b="0" i="0" dirty="0">
                <a:solidFill>
                  <a:schemeClr val="tx1"/>
                </a:solidFill>
              </a:rPr>
              <a:t>Turu: nõudluse ja kasutajapõhine </a:t>
            </a:r>
            <a:r>
              <a:rPr lang="et-EE" sz="2425" b="0" i="0" dirty="0" err="1">
                <a:solidFill>
                  <a:schemeClr val="tx1"/>
                </a:solidFill>
              </a:rPr>
              <a:t>laiapõhjaline</a:t>
            </a:r>
            <a:r>
              <a:rPr lang="et-EE" sz="2425" b="0" i="0" dirty="0">
                <a:solidFill>
                  <a:schemeClr val="tx1"/>
                </a:solidFill>
              </a:rPr>
              <a:t> </a:t>
            </a:r>
            <a:r>
              <a:rPr lang="nb-NO" sz="2425" b="0" i="0" dirty="0">
                <a:solidFill>
                  <a:schemeClr val="tx1"/>
                </a:solidFill>
              </a:rPr>
              <a:t>innovat</a:t>
            </a:r>
            <a:r>
              <a:rPr lang="et-EE" sz="2425" b="0" i="0" dirty="0" err="1">
                <a:solidFill>
                  <a:schemeClr val="tx1"/>
                </a:solidFill>
              </a:rPr>
              <a:t>sioonipoliitika</a:t>
            </a:r>
            <a:endParaRPr lang="et-EE" sz="2425" b="0" i="0" dirty="0">
              <a:solidFill>
                <a:schemeClr val="tx1"/>
              </a:solidFill>
            </a:endParaRPr>
          </a:p>
          <a:p>
            <a:pPr marL="332481" indent="-332481">
              <a:spcBef>
                <a:spcPts val="882"/>
              </a:spcBef>
              <a:buClr>
                <a:srgbClr val="3D5485"/>
              </a:buClr>
            </a:pPr>
            <a:r>
              <a:rPr lang="en-GB" sz="3858" dirty="0">
                <a:solidFill>
                  <a:schemeClr val="accent6">
                    <a:lumMod val="75000"/>
                  </a:schemeClr>
                </a:solidFill>
              </a:rPr>
              <a:t>CCI </a:t>
            </a:r>
            <a:r>
              <a:rPr lang="en-GB" sz="2866" dirty="0">
                <a:solidFill>
                  <a:schemeClr val="accent6">
                    <a:lumMod val="75000"/>
                  </a:schemeClr>
                </a:solidFill>
              </a:rPr>
              <a:t>(Complex Combined Innovation</a:t>
            </a:r>
            <a:r>
              <a:rPr lang="et-EE" sz="2866" dirty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  <a:p>
            <a:pPr marL="647463" indent="-313233">
              <a:spcBef>
                <a:spcPts val="882"/>
              </a:spcBef>
              <a:buClr>
                <a:srgbClr val="3D5485"/>
              </a:buClr>
              <a:buFont typeface="Times" pitchFamily="1" charset="0"/>
              <a:buChar char="•"/>
            </a:pPr>
            <a:r>
              <a:rPr lang="et-EE" sz="2425" i="0" dirty="0">
                <a:solidFill>
                  <a:schemeClr val="tx1"/>
                </a:solidFill>
              </a:rPr>
              <a:t>Vaja on kasvatada tavatootmise firmade tehnoloogilist ja turundusalast võimekust </a:t>
            </a:r>
            <a:r>
              <a:rPr lang="en-GB" sz="1213" dirty="0"/>
              <a:t> </a:t>
            </a:r>
            <a:endParaRPr lang="et-EE" sz="1213" dirty="0"/>
          </a:p>
          <a:p>
            <a:pPr marL="712209" indent="-377979">
              <a:spcBef>
                <a:spcPts val="882"/>
              </a:spcBef>
              <a:buClr>
                <a:srgbClr val="3D5485"/>
              </a:buClr>
              <a:buFont typeface="Wingdings" panose="05000000000000000000" pitchFamily="2" charset="2"/>
              <a:buChar char="à"/>
            </a:pPr>
            <a:r>
              <a:rPr lang="et-EE" sz="2646" i="0" dirty="0">
                <a:solidFill>
                  <a:srgbClr val="FF0000"/>
                </a:solidFill>
              </a:rPr>
              <a:t>Regionaalsed kõrgkoolid ja spetsiaalsed arenduskeskused </a:t>
            </a:r>
            <a:r>
              <a:rPr lang="et-EE" sz="2646" b="0" i="0" dirty="0">
                <a:solidFill>
                  <a:schemeClr val="tx1"/>
                </a:solidFill>
              </a:rPr>
              <a:t>	</a:t>
            </a:r>
            <a:r>
              <a:rPr lang="et-EE" sz="1543" b="0" dirty="0">
                <a:solidFill>
                  <a:schemeClr val="tx1"/>
                </a:solidFill>
              </a:rPr>
              <a:t>Lo</a:t>
            </a:r>
            <a:r>
              <a:rPr lang="nb-NO" sz="1543" b="0" dirty="0">
                <a:solidFill>
                  <a:schemeClr val="tx1"/>
                </a:solidFill>
              </a:rPr>
              <a:t>renz &amp; Lundvall 2006</a:t>
            </a:r>
            <a:r>
              <a:rPr lang="et-EE" sz="1543" b="0" dirty="0">
                <a:solidFill>
                  <a:schemeClr val="tx1"/>
                </a:solidFill>
              </a:rPr>
              <a:t>, </a:t>
            </a:r>
            <a:r>
              <a:rPr lang="en-GB" sz="1543" b="0" dirty="0" err="1">
                <a:solidFill>
                  <a:schemeClr val="tx1"/>
                </a:solidFill>
              </a:rPr>
              <a:t>Isaksen</a:t>
            </a:r>
            <a:r>
              <a:rPr lang="en-GB" sz="1543" b="0" dirty="0">
                <a:solidFill>
                  <a:schemeClr val="tx1"/>
                </a:solidFill>
              </a:rPr>
              <a:t> </a:t>
            </a:r>
            <a:r>
              <a:rPr lang="et-EE" sz="1543" b="0" dirty="0">
                <a:solidFill>
                  <a:schemeClr val="tx1"/>
                </a:solidFill>
              </a:rPr>
              <a:t>&amp; </a:t>
            </a:r>
            <a:r>
              <a:rPr lang="en-GB" sz="1543" b="0" dirty="0" err="1">
                <a:solidFill>
                  <a:schemeClr val="tx1"/>
                </a:solidFill>
              </a:rPr>
              <a:t>Karlsen</a:t>
            </a:r>
            <a:r>
              <a:rPr lang="en-GB" sz="1543" b="0" dirty="0">
                <a:solidFill>
                  <a:schemeClr val="tx1"/>
                </a:solidFill>
              </a:rPr>
              <a:t> 2012, Cooke 2014</a:t>
            </a:r>
            <a:endParaRPr lang="et-EE" sz="1543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70934" y="142067"/>
            <a:ext cx="4512734" cy="1331133"/>
          </a:xfrm>
        </p:spPr>
        <p:txBody>
          <a:bodyPr>
            <a:normAutofit fontScale="90000"/>
          </a:bodyPr>
          <a:lstStyle/>
          <a:p>
            <a:r>
              <a:rPr lang="et-EE" dirty="0" smtClean="0"/>
              <a:t>Eesti 2035 EL geopoliitika ja majanduse </a:t>
            </a:r>
            <a:r>
              <a:rPr lang="et-EE" dirty="0"/>
              <a:t>SWOT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1267"/>
            <a:ext cx="5140264" cy="54684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733" y="0"/>
            <a:ext cx="584740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116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924772" y="579229"/>
            <a:ext cx="8998113" cy="594319"/>
          </a:xfrm>
        </p:spPr>
        <p:txBody>
          <a:bodyPr>
            <a:normAutofit fontScale="90000"/>
          </a:bodyPr>
          <a:lstStyle/>
          <a:p>
            <a:r>
              <a:rPr lang="et-EE" noProof="0" dirty="0" smtClean="0"/>
              <a:t>Õppimine toimub ruumis</a:t>
            </a:r>
            <a:endParaRPr lang="en-GB" noProof="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017" y="1536970"/>
            <a:ext cx="10126493" cy="57198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t-EE" sz="3600" b="1" dirty="0" smtClean="0">
                <a:solidFill>
                  <a:srgbClr val="FF0000"/>
                </a:solidFill>
              </a:rPr>
              <a:t>Praktiline teadmine </a:t>
            </a:r>
            <a:r>
              <a:rPr lang="et-EE" sz="3600" b="1" dirty="0">
                <a:solidFill>
                  <a:srgbClr val="FF0000"/>
                </a:solidFill>
              </a:rPr>
              <a:t>ei ole </a:t>
            </a:r>
            <a:r>
              <a:rPr lang="et-EE" sz="3600" b="1" dirty="0" smtClean="0">
                <a:solidFill>
                  <a:srgbClr val="FF0000"/>
                </a:solidFill>
              </a:rPr>
              <a:t>valdavalt kodeeritav,</a:t>
            </a:r>
            <a:r>
              <a:rPr lang="et-EE" sz="3600" dirty="0" smtClean="0"/>
              <a:t> </a:t>
            </a:r>
            <a:r>
              <a:rPr lang="et-EE" sz="3600" dirty="0"/>
              <a:t>vaid on ruumiliselt „kleepuv“ (</a:t>
            </a:r>
            <a:r>
              <a:rPr lang="en-GB" sz="3600" i="1" dirty="0"/>
              <a:t>sticky</a:t>
            </a:r>
            <a:r>
              <a:rPr lang="et-EE" sz="3600" dirty="0"/>
              <a:t>)</a:t>
            </a:r>
            <a:endParaRPr lang="en-GB" sz="3600" dirty="0"/>
          </a:p>
          <a:p>
            <a:pPr lvl="1">
              <a:defRPr/>
            </a:pPr>
            <a:r>
              <a:rPr lang="et-EE" sz="3600" dirty="0"/>
              <a:t>Inimesed ka, kui nad on kohaga seotud</a:t>
            </a:r>
          </a:p>
          <a:p>
            <a:pPr>
              <a:defRPr/>
            </a:pPr>
            <a:r>
              <a:rPr lang="et-EE" sz="3600" b="1" noProof="0" dirty="0" smtClean="0">
                <a:solidFill>
                  <a:srgbClr val="FF0000"/>
                </a:solidFill>
              </a:rPr>
              <a:t>Õpivad inimesed</a:t>
            </a:r>
            <a:r>
              <a:rPr lang="et-EE" sz="3600" noProof="0" dirty="0" smtClean="0"/>
              <a:t>, mitte institutsioonid</a:t>
            </a:r>
            <a:endParaRPr lang="en-GB" sz="3600" noProof="0" dirty="0" smtClean="0"/>
          </a:p>
          <a:p>
            <a:pPr lvl="1">
              <a:defRPr/>
            </a:pPr>
            <a:r>
              <a:rPr lang="et-EE" sz="3600" noProof="0" dirty="0" smtClean="0"/>
              <a:t>Õppimine toimub inimeste informaalsel läbikäimisel erinevates geograafilistes ruumides</a:t>
            </a:r>
          </a:p>
          <a:p>
            <a:pPr marL="2015886" lvl="4" indent="0">
              <a:buNone/>
              <a:defRPr/>
            </a:pPr>
            <a:r>
              <a:rPr lang="en-GB" sz="2400" dirty="0" smtClean="0"/>
              <a:t>(Rutten </a:t>
            </a:r>
            <a:r>
              <a:rPr lang="en-GB" sz="2400" dirty="0"/>
              <a:t>and </a:t>
            </a:r>
            <a:r>
              <a:rPr lang="en-GB" sz="2400" dirty="0" err="1"/>
              <a:t>Boekema</a:t>
            </a:r>
            <a:r>
              <a:rPr lang="en-GB" sz="2400" dirty="0"/>
              <a:t> 2012</a:t>
            </a:r>
            <a:r>
              <a:rPr lang="et-EE" sz="2400" dirty="0"/>
              <a:t>, </a:t>
            </a:r>
            <a:r>
              <a:rPr lang="et-EE" sz="2400" i="1" dirty="0" err="1"/>
              <a:t>Hassink</a:t>
            </a:r>
            <a:r>
              <a:rPr lang="et-EE" sz="2400" i="1" dirty="0"/>
              <a:t> &amp; </a:t>
            </a:r>
            <a:r>
              <a:rPr lang="et-EE" sz="2400" i="1" dirty="0" err="1"/>
              <a:t>Klärding</a:t>
            </a:r>
            <a:r>
              <a:rPr lang="et-EE" sz="2400" i="1" dirty="0"/>
              <a:t> </a:t>
            </a:r>
            <a:r>
              <a:rPr lang="et-EE" sz="2400" i="1" dirty="0" smtClean="0"/>
              <a:t>2012)</a:t>
            </a:r>
            <a:endParaRPr lang="et-EE" sz="2400" i="1" dirty="0"/>
          </a:p>
          <a:p>
            <a:pPr lvl="2">
              <a:defRPr/>
            </a:pPr>
            <a:r>
              <a:rPr lang="et-EE" sz="3200" dirty="0"/>
              <a:t>v</a:t>
            </a:r>
            <a:r>
              <a:rPr lang="et-EE" sz="3200" dirty="0" smtClean="0"/>
              <a:t>aja </a:t>
            </a:r>
            <a:r>
              <a:rPr lang="et-EE" sz="3200" dirty="0"/>
              <a:t>on „kokku saada“ ja „asja arutada</a:t>
            </a:r>
            <a:r>
              <a:rPr lang="et-EE" sz="3200" dirty="0" smtClean="0"/>
              <a:t>“</a:t>
            </a:r>
          </a:p>
          <a:p>
            <a:pPr lvl="2">
              <a:defRPr/>
            </a:pPr>
            <a:r>
              <a:rPr lang="et-EE" sz="3200" dirty="0"/>
              <a:t>k</a:t>
            </a:r>
            <a:r>
              <a:rPr lang="et-EE" sz="3200" dirty="0" smtClean="0"/>
              <a:t>lubides, trennis, koolis…</a:t>
            </a:r>
          </a:p>
          <a:p>
            <a:pPr>
              <a:defRPr/>
            </a:pPr>
            <a:endParaRPr lang="en-GB" sz="4000" noProof="0" dirty="0" smtClean="0"/>
          </a:p>
        </p:txBody>
      </p:sp>
    </p:spTree>
    <p:extLst>
      <p:ext uri="{BB962C8B-B14F-4D97-AF65-F5344CB8AC3E}">
        <p14:creationId xmlns:p14="http://schemas.microsoft.com/office/powerpoint/2010/main" val="177049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1627" y="763569"/>
            <a:ext cx="10874441" cy="7064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74115" y="306238"/>
            <a:ext cx="9911574" cy="377956"/>
          </a:xfrm>
        </p:spPr>
        <p:txBody>
          <a:bodyPr>
            <a:noAutofit/>
          </a:bodyPr>
          <a:lstStyle/>
          <a:p>
            <a:pPr eaLnBrk="1" hangingPunct="1"/>
            <a:r>
              <a:rPr lang="et-EE" dirty="0" smtClean="0"/>
              <a:t>Kohalik sumin ja torud maailma</a:t>
            </a:r>
            <a:endParaRPr lang="en-US" dirty="0" smtClean="0"/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6536538" y="6954856"/>
            <a:ext cx="3359856" cy="36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et-EE" sz="1764" i="1" dirty="0">
                <a:solidFill>
                  <a:srgbClr val="000000"/>
                </a:solidFill>
              </a:rPr>
              <a:t>(</a:t>
            </a:r>
            <a:r>
              <a:rPr lang="et-EE" sz="1764" i="1" dirty="0" err="1">
                <a:solidFill>
                  <a:srgbClr val="000000"/>
                </a:solidFill>
              </a:rPr>
              <a:t>Bathelt</a:t>
            </a:r>
            <a:r>
              <a:rPr lang="et-EE" sz="1764" i="1" dirty="0">
                <a:solidFill>
                  <a:srgbClr val="000000"/>
                </a:solidFill>
              </a:rPr>
              <a:t> jt. 2004)</a:t>
            </a:r>
            <a:endParaRPr lang="en-US" sz="1764" i="1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95289" y="1001695"/>
            <a:ext cx="3690400" cy="2535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2646" b="1" dirty="0">
                <a:solidFill>
                  <a:srgbClr val="FF0000"/>
                </a:solidFill>
              </a:rPr>
              <a:t>RIS komponendid:</a:t>
            </a:r>
          </a:p>
          <a:p>
            <a:r>
              <a:rPr lang="et-EE" sz="2646" dirty="0">
                <a:solidFill>
                  <a:srgbClr val="FF0000"/>
                </a:solidFill>
              </a:rPr>
              <a:t>1) </a:t>
            </a:r>
            <a:r>
              <a:rPr lang="et-EE" sz="2646" dirty="0" err="1">
                <a:solidFill>
                  <a:srgbClr val="FF0000"/>
                </a:solidFill>
              </a:rPr>
              <a:t>TORUd</a:t>
            </a:r>
            <a:r>
              <a:rPr lang="et-EE" sz="2646" dirty="0">
                <a:solidFill>
                  <a:srgbClr val="FF0000"/>
                </a:solidFill>
              </a:rPr>
              <a:t> maailma</a:t>
            </a:r>
          </a:p>
          <a:p>
            <a:r>
              <a:rPr lang="et-EE" sz="2646" dirty="0">
                <a:solidFill>
                  <a:srgbClr val="FF0000"/>
                </a:solidFill>
              </a:rPr>
              <a:t>2) SUMIN (suhtlus) ja </a:t>
            </a:r>
          </a:p>
          <a:p>
            <a:r>
              <a:rPr lang="et-EE" sz="2646" dirty="0">
                <a:solidFill>
                  <a:srgbClr val="FF0000"/>
                </a:solidFill>
              </a:rPr>
              <a:t>3) FOORUM </a:t>
            </a:r>
            <a:r>
              <a:rPr lang="et-EE" sz="2646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t-EE" sz="2646" dirty="0">
                <a:solidFill>
                  <a:srgbClr val="FF0000"/>
                </a:solidFill>
              </a:rPr>
              <a:t>strateegilise arutelu ruum</a:t>
            </a:r>
            <a:endParaRPr lang="en-GB" sz="2646" dirty="0"/>
          </a:p>
        </p:txBody>
      </p:sp>
    </p:spTree>
    <p:extLst>
      <p:ext uri="{BB962C8B-B14F-4D97-AF65-F5344CB8AC3E}">
        <p14:creationId xmlns:p14="http://schemas.microsoft.com/office/powerpoint/2010/main" val="373396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1026" name="Picture 2" descr="Pildiotsingu Ulsteinvik supply ship tulem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8512" y="-1"/>
            <a:ext cx="13520204" cy="781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60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9540"/>
            <a:ext cx="10681700" cy="59701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247" y="4482103"/>
            <a:ext cx="3810023" cy="3050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247" y="302737"/>
            <a:ext cx="6938939" cy="1259946"/>
          </a:xfrm>
        </p:spPr>
        <p:txBody>
          <a:bodyPr/>
          <a:lstStyle/>
          <a:p>
            <a:r>
              <a:rPr lang="et-EE" dirty="0" smtClean="0"/>
              <a:t>Näide 1: </a:t>
            </a:r>
            <a:r>
              <a:rPr lang="et-EE" dirty="0" err="1" smtClean="0"/>
              <a:t>Ulsteinvik’i</a:t>
            </a:r>
            <a:r>
              <a:rPr lang="et-EE" dirty="0" smtClean="0"/>
              <a:t> varustuslaevade tööstus</a:t>
            </a:r>
            <a:endParaRPr lang="et-EE" dirty="0"/>
          </a:p>
        </p:txBody>
      </p:sp>
      <p:pic>
        <p:nvPicPr>
          <p:cNvPr id="3074" name="Picture 2" descr="Pildiotsingu norway tulem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" y="-160867"/>
            <a:ext cx="2941743" cy="375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4949029" y="4970469"/>
            <a:ext cx="396877" cy="793755"/>
          </a:xfrm>
          <a:prstGeom prst="straightConnector1">
            <a:avLst/>
          </a:prstGeom>
          <a:ln w="1016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48402" y="1321702"/>
            <a:ext cx="396877" cy="793755"/>
          </a:xfrm>
          <a:prstGeom prst="straightConnector1">
            <a:avLst/>
          </a:prstGeom>
          <a:ln w="1016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171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426" y="270306"/>
            <a:ext cx="9794624" cy="1036737"/>
          </a:xfrm>
        </p:spPr>
        <p:txBody>
          <a:bodyPr/>
          <a:lstStyle/>
          <a:p>
            <a:endParaRPr lang="et-EE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31" y="1307043"/>
            <a:ext cx="9975600" cy="5953124"/>
          </a:xfrm>
        </p:spPr>
        <p:txBody>
          <a:bodyPr/>
          <a:lstStyle/>
          <a:p>
            <a:endParaRPr lang="et-EE">
              <a:solidFill>
                <a:srgbClr val="0070C0"/>
              </a:solidFill>
            </a:endParaRPr>
          </a:p>
        </p:txBody>
      </p:sp>
      <p:pic>
        <p:nvPicPr>
          <p:cNvPr id="2050" name="Picture 2" descr="Pildiotsingu Baltic Workboats tulem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71" y="366692"/>
            <a:ext cx="10756151" cy="719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83796" y="-93133"/>
            <a:ext cx="11191943" cy="932710"/>
          </a:xfrm>
          <a:prstGeom prst="rect">
            <a:avLst/>
          </a:prstGeom>
          <a:solidFill>
            <a:srgbClr val="D7E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1984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28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23" y="207940"/>
            <a:ext cx="10079567" cy="70176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914" y="3621086"/>
            <a:ext cx="6938939" cy="1259946"/>
          </a:xfrm>
        </p:spPr>
        <p:txBody>
          <a:bodyPr/>
          <a:lstStyle/>
          <a:p>
            <a:r>
              <a:rPr lang="et-EE" dirty="0" smtClean="0"/>
              <a:t>Näide 2: Saaremaa väikelaevade tööstus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70084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254582" y="545816"/>
            <a:ext cx="8998113" cy="1594553"/>
          </a:xfrm>
        </p:spPr>
        <p:txBody>
          <a:bodyPr/>
          <a:lstStyle/>
          <a:p>
            <a:r>
              <a:rPr lang="et-EE" dirty="0" smtClean="0"/>
              <a:t>Põhja- ja Keldimaade kogemus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651752" y="1449421"/>
            <a:ext cx="9600943" cy="5981688"/>
          </a:xfrm>
        </p:spPr>
        <p:txBody>
          <a:bodyPr>
            <a:normAutofit/>
          </a:bodyPr>
          <a:lstStyle/>
          <a:p>
            <a:r>
              <a:rPr lang="et-EE" sz="3600" dirty="0" smtClean="0"/>
              <a:t>Paralleelsed kõrgharidussüsteemid: teadus- ja rakendussuunitlusega</a:t>
            </a:r>
          </a:p>
          <a:p>
            <a:r>
              <a:rPr lang="et-EE" sz="3600" dirty="0" smtClean="0"/>
              <a:t>Rakenduskõrgkoolid regionaalsed – toetamaks ettevõtluse arengut ja innovatsiooni</a:t>
            </a:r>
          </a:p>
          <a:p>
            <a:r>
              <a:rPr lang="et-EE" sz="3600" dirty="0" smtClean="0"/>
              <a:t>Innovatsioonipoliitikas kombinatsioon kesksetest poliitikatest ja võimekatest tugevatest omavalitsusest</a:t>
            </a:r>
          </a:p>
          <a:p>
            <a:endParaRPr lang="et-EE" sz="3600" dirty="0"/>
          </a:p>
        </p:txBody>
      </p:sp>
    </p:spTree>
    <p:extLst>
      <p:ext uri="{BB962C8B-B14F-4D97-AF65-F5344CB8AC3E}">
        <p14:creationId xmlns:p14="http://schemas.microsoft.com/office/powerpoint/2010/main" val="198583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noProof="0" dirty="0" smtClean="0"/>
          </a:p>
        </p:txBody>
      </p:sp>
      <p:pic>
        <p:nvPicPr>
          <p:cNvPr id="1433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122" y="78835"/>
            <a:ext cx="10198562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7025" y="6002242"/>
            <a:ext cx="3018621" cy="87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istkülik 1"/>
          <p:cNvSpPr/>
          <p:nvPr/>
        </p:nvSpPr>
        <p:spPr>
          <a:xfrm>
            <a:off x="306122" y="7101664"/>
            <a:ext cx="10198562" cy="39767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t-EE" sz="1984" dirty="0"/>
              <a:t>Põhjamaade kõrgkoolide paiknemine</a:t>
            </a:r>
          </a:p>
        </p:txBody>
      </p:sp>
    </p:spTree>
    <p:extLst>
      <p:ext uri="{BB962C8B-B14F-4D97-AF65-F5344CB8AC3E}">
        <p14:creationId xmlns:p14="http://schemas.microsoft.com/office/powerpoint/2010/main" val="151735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123" y="0"/>
            <a:ext cx="10121020" cy="616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123" y="5595189"/>
            <a:ext cx="6007859" cy="195420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t-EE" dirty="0" smtClean="0"/>
              <a:t>30000 ruutmeetrit pinda</a:t>
            </a:r>
          </a:p>
          <a:p>
            <a:r>
              <a:rPr lang="et-EE" dirty="0" smtClean="0"/>
              <a:t>4000 täisajaga üliõpilast</a:t>
            </a:r>
          </a:p>
          <a:p>
            <a:r>
              <a:rPr lang="et-EE" dirty="0" smtClean="0"/>
              <a:t>Linnas, kus on vaid 25000 </a:t>
            </a:r>
            <a:r>
              <a:rPr lang="et-EE" dirty="0" err="1" smtClean="0"/>
              <a:t>el</a:t>
            </a:r>
            <a:r>
              <a:rPr lang="et-EE" dirty="0" smtClean="0"/>
              <a:t>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33175" y="5605473"/>
            <a:ext cx="4722281" cy="1954201"/>
          </a:xfrm>
          <a:prstGeom prst="rect">
            <a:avLst/>
          </a:prstGeom>
          <a:noFill/>
        </p:spPr>
        <p:txBody>
          <a:bodyPr vert="horz" lIns="100796" tIns="50398" rIns="100796" bIns="50398" rtlCol="0">
            <a:normAutofit fontScale="85000" lnSpcReduction="10000"/>
          </a:bodyPr>
          <a:lstStyle/>
          <a:p>
            <a:pPr marL="377979" indent="-377979" defTabSz="100794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t-EE" sz="3527" b="1" i="1" dirty="0">
                <a:solidFill>
                  <a:srgbClr val="C00000"/>
                </a:solidFill>
              </a:rPr>
              <a:t>Kolledžite võrgustik rakendati 1990ndatel hoolimata 7 “vana ülikooli” vastuseisust</a:t>
            </a:r>
          </a:p>
          <a:p>
            <a:pPr marL="377979" indent="-377979" defTabSz="1007943">
              <a:spcBef>
                <a:spcPct val="20000"/>
              </a:spcBef>
              <a:defRPr/>
            </a:pPr>
            <a:endParaRPr lang="et-EE" sz="3527" dirty="0"/>
          </a:p>
        </p:txBody>
      </p:sp>
      <p:sp>
        <p:nvSpPr>
          <p:cNvPr id="6" name="Subtitle 4"/>
          <p:cNvSpPr txBox="1">
            <a:spLocks/>
          </p:cNvSpPr>
          <p:nvPr/>
        </p:nvSpPr>
        <p:spPr>
          <a:xfrm>
            <a:off x="978094" y="3065458"/>
            <a:ext cx="5795751" cy="1931917"/>
          </a:xfrm>
          <a:prstGeom prst="rect">
            <a:avLst/>
          </a:prstGeom>
        </p:spPr>
        <p:txBody>
          <a:bodyPr vert="horz" lIns="100796" tIns="50398" rIns="100796" bIns="50398" rtlCol="0">
            <a:normAutofit/>
          </a:bodyPr>
          <a:lstStyle/>
          <a:p>
            <a:pPr marL="377979" indent="-377979" defTabSz="1007943">
              <a:spcBef>
                <a:spcPct val="20000"/>
              </a:spcBef>
              <a:defRPr/>
            </a:pPr>
            <a:r>
              <a:rPr lang="et-EE" sz="3968" b="1" dirty="0">
                <a:solidFill>
                  <a:srgbClr val="FF0000"/>
                </a:solidFill>
              </a:rPr>
              <a:t>IIRIMAA NÄIDE</a:t>
            </a:r>
            <a:endParaRPr lang="en-GB" sz="3968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67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Miks RIS peaks kedagi </a:t>
            </a:r>
            <a:r>
              <a:rPr lang="et-EE" dirty="0"/>
              <a:t>ü</a:t>
            </a:r>
            <a:r>
              <a:rPr lang="et-EE" dirty="0" smtClean="0"/>
              <a:t>ldse huvitama?</a:t>
            </a:r>
            <a:r>
              <a:rPr lang="et-EE" dirty="0"/>
              <a:t/>
            </a:r>
            <a:br>
              <a:rPr lang="et-EE" dirty="0"/>
            </a:br>
            <a:endParaRPr lang="et-EE" dirty="0"/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>
          <a:xfrm>
            <a:off x="680935" y="1916348"/>
            <a:ext cx="9825139" cy="5322651"/>
          </a:xfrm>
        </p:spPr>
        <p:txBody>
          <a:bodyPr>
            <a:normAutofit/>
          </a:bodyPr>
          <a:lstStyle/>
          <a:p>
            <a:r>
              <a:rPr lang="et-EE" sz="3200" dirty="0" smtClean="0"/>
              <a:t>Eestis on väga suured regionaalsed erisused</a:t>
            </a:r>
          </a:p>
          <a:p>
            <a:r>
              <a:rPr lang="et-EE" sz="3200" dirty="0" smtClean="0"/>
              <a:t>Ääremaastumise jätkumine päädib väljarände ja julgeolekuohu kasvuga</a:t>
            </a:r>
          </a:p>
          <a:p>
            <a:r>
              <a:rPr lang="et-EE" sz="3200" dirty="0" smtClean="0">
                <a:solidFill>
                  <a:srgbClr val="FF0000"/>
                </a:solidFill>
              </a:rPr>
              <a:t>Inimesed tulevad tagasi kui ettevõtted tõusevad globaalses väärtusahelas ja suudavad maksta kõrgemat palka</a:t>
            </a:r>
          </a:p>
          <a:p>
            <a:r>
              <a:rPr lang="et-EE" sz="3200" dirty="0">
                <a:solidFill>
                  <a:srgbClr val="00B050"/>
                </a:solidFill>
              </a:rPr>
              <a:t>Eksport kasvab </a:t>
            </a:r>
            <a:r>
              <a:rPr lang="et-EE" sz="3200" dirty="0" smtClean="0">
                <a:solidFill>
                  <a:srgbClr val="00B050"/>
                </a:solidFill>
              </a:rPr>
              <a:t>Harjust väljaspool kiiremini</a:t>
            </a:r>
            <a:endParaRPr lang="et-EE" sz="3200" dirty="0">
              <a:solidFill>
                <a:srgbClr val="00B050"/>
              </a:solidFill>
            </a:endParaRPr>
          </a:p>
          <a:p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36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68467" y="2189178"/>
            <a:ext cx="8018860" cy="1702018"/>
          </a:xfrm>
        </p:spPr>
        <p:txBody>
          <a:bodyPr>
            <a:normAutofit/>
          </a:bodyPr>
          <a:lstStyle/>
          <a:p>
            <a:r>
              <a:rPr lang="fi-FI" sz="4800" b="1" dirty="0">
                <a:solidFill>
                  <a:srgbClr val="0070C0"/>
                </a:solidFill>
              </a:rPr>
              <a:t>Keskkonnamuutus</a:t>
            </a:r>
            <a:r>
              <a:rPr lang="fi-FI" sz="4400" dirty="0">
                <a:solidFill>
                  <a:srgbClr val="0070C0"/>
                </a:solidFill>
              </a:rPr>
              <a:t> 2035+ globaliseerumine </a:t>
            </a:r>
            <a:endParaRPr lang="et-EE" sz="4400" dirty="0">
              <a:solidFill>
                <a:srgbClr val="0070C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altLang="et-EE" dirty="0"/>
              <a:t>Tehnoloogia- ja struktuurimuutus </a:t>
            </a:r>
            <a:endParaRPr lang="et-EE" altLang="et-EE" dirty="0" smtClean="0"/>
          </a:p>
          <a:p>
            <a:r>
              <a:rPr lang="et-EE" dirty="0" smtClean="0"/>
              <a:t>Järelmid?</a:t>
            </a:r>
          </a:p>
          <a:p>
            <a:pPr algn="r"/>
            <a:r>
              <a:rPr lang="et-EE" dirty="0" smtClean="0"/>
              <a:t>Keda see ikkagi huvitab?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18675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626" y="302737"/>
            <a:ext cx="9921936" cy="778333"/>
          </a:xfrm>
        </p:spPr>
        <p:txBody>
          <a:bodyPr/>
          <a:lstStyle/>
          <a:p>
            <a:r>
              <a:rPr lang="et-EE" dirty="0" smtClean="0"/>
              <a:t>Eksport piirkonniti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769" y="1160446"/>
            <a:ext cx="9791961" cy="6398386"/>
          </a:xfrm>
          <a:prstGeom prst="rect">
            <a:avLst/>
          </a:prstGeom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22122" y="1140688"/>
            <a:ext cx="9791961" cy="639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56507" y="4321398"/>
            <a:ext cx="2540016" cy="56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3086" dirty="0"/>
              <a:t>2004 = 100%</a:t>
            </a:r>
            <a:endParaRPr lang="en-GB" sz="3086" dirty="0"/>
          </a:p>
        </p:txBody>
      </p:sp>
    </p:spTree>
    <p:extLst>
      <p:ext uri="{BB962C8B-B14F-4D97-AF65-F5344CB8AC3E}">
        <p14:creationId xmlns:p14="http://schemas.microsoft.com/office/powerpoint/2010/main" val="123208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Anti Puusepp, Palmse küla </a:t>
            </a:r>
            <a:br>
              <a:rPr lang="et-EE" dirty="0" smtClean="0"/>
            </a:br>
            <a:r>
              <a:rPr lang="et-EE" sz="4409" i="1" dirty="0"/>
              <a:t>„Ei tahtnud minna Soome tööle“</a:t>
            </a:r>
            <a:endParaRPr lang="en-GB" i="1" dirty="0"/>
          </a:p>
        </p:txBody>
      </p:sp>
      <p:pic>
        <p:nvPicPr>
          <p:cNvPr id="5122" name="Picture 2" descr="Pildiotsingu president anti puusepp palmse tulem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4" y="1716074"/>
            <a:ext cx="10079567" cy="587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80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19" y="759467"/>
            <a:ext cx="9617587" cy="652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Oval 4"/>
          <p:cNvSpPr>
            <a:spLocks noChangeArrowheads="1"/>
          </p:cNvSpPr>
          <p:nvPr/>
        </p:nvSpPr>
        <p:spPr bwMode="auto">
          <a:xfrm>
            <a:off x="306123" y="1916648"/>
            <a:ext cx="4350488" cy="5319100"/>
          </a:xfrm>
          <a:prstGeom prst="ellipse">
            <a:avLst/>
          </a:prstGeom>
          <a:solidFill>
            <a:srgbClr val="CCFFFF">
              <a:alpha val="7882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t-EE" sz="4409"/>
          </a:p>
        </p:txBody>
      </p:sp>
      <p:sp>
        <p:nvSpPr>
          <p:cNvPr id="20484" name="Freeform 2"/>
          <p:cNvSpPr>
            <a:spLocks/>
          </p:cNvSpPr>
          <p:nvPr/>
        </p:nvSpPr>
        <p:spPr bwMode="auto">
          <a:xfrm>
            <a:off x="3221497" y="409482"/>
            <a:ext cx="5242775" cy="3975829"/>
          </a:xfrm>
          <a:custGeom>
            <a:avLst/>
            <a:gdLst>
              <a:gd name="T0" fmla="*/ 2147483647 w 1829"/>
              <a:gd name="T1" fmla="*/ 2147483647 h 2026"/>
              <a:gd name="T2" fmla="*/ 2147483647 w 1829"/>
              <a:gd name="T3" fmla="*/ 2147483647 h 2026"/>
              <a:gd name="T4" fmla="*/ 2147483647 w 1829"/>
              <a:gd name="T5" fmla="*/ 2147483647 h 2026"/>
              <a:gd name="T6" fmla="*/ 2147483647 w 1829"/>
              <a:gd name="T7" fmla="*/ 2147483647 h 2026"/>
              <a:gd name="T8" fmla="*/ 2147483647 w 1829"/>
              <a:gd name="T9" fmla="*/ 2147483647 h 2026"/>
              <a:gd name="T10" fmla="*/ 2147483647 w 1829"/>
              <a:gd name="T11" fmla="*/ 2147483647 h 2026"/>
              <a:gd name="T12" fmla="*/ 2147483647 w 1829"/>
              <a:gd name="T13" fmla="*/ 2147483647 h 2026"/>
              <a:gd name="T14" fmla="*/ 2147483647 w 1829"/>
              <a:gd name="T15" fmla="*/ 2147483647 h 2026"/>
              <a:gd name="T16" fmla="*/ 2147483647 w 1829"/>
              <a:gd name="T17" fmla="*/ 2147483647 h 2026"/>
              <a:gd name="T18" fmla="*/ 2147483647 w 1829"/>
              <a:gd name="T19" fmla="*/ 2147483647 h 2026"/>
              <a:gd name="T20" fmla="*/ 2147483647 w 1829"/>
              <a:gd name="T21" fmla="*/ 2147483647 h 202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829"/>
              <a:gd name="T34" fmla="*/ 0 h 2026"/>
              <a:gd name="T35" fmla="*/ 1829 w 1829"/>
              <a:gd name="T36" fmla="*/ 2026 h 202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829" h="2026">
                <a:moveTo>
                  <a:pt x="763" y="53"/>
                </a:moveTo>
                <a:cubicBezTo>
                  <a:pt x="861" y="8"/>
                  <a:pt x="1111" y="0"/>
                  <a:pt x="1262" y="98"/>
                </a:cubicBezTo>
                <a:cubicBezTo>
                  <a:pt x="1413" y="196"/>
                  <a:pt x="1602" y="431"/>
                  <a:pt x="1670" y="643"/>
                </a:cubicBezTo>
                <a:cubicBezTo>
                  <a:pt x="1738" y="855"/>
                  <a:pt x="1829" y="1149"/>
                  <a:pt x="1670" y="1368"/>
                </a:cubicBezTo>
                <a:cubicBezTo>
                  <a:pt x="1511" y="1587"/>
                  <a:pt x="975" y="1890"/>
                  <a:pt x="718" y="1958"/>
                </a:cubicBezTo>
                <a:cubicBezTo>
                  <a:pt x="461" y="2026"/>
                  <a:pt x="234" y="1905"/>
                  <a:pt x="128" y="1777"/>
                </a:cubicBezTo>
                <a:cubicBezTo>
                  <a:pt x="22" y="1649"/>
                  <a:pt x="0" y="1315"/>
                  <a:pt x="83" y="1187"/>
                </a:cubicBezTo>
                <a:cubicBezTo>
                  <a:pt x="166" y="1059"/>
                  <a:pt x="498" y="1097"/>
                  <a:pt x="627" y="1006"/>
                </a:cubicBezTo>
                <a:cubicBezTo>
                  <a:pt x="756" y="915"/>
                  <a:pt x="847" y="749"/>
                  <a:pt x="854" y="643"/>
                </a:cubicBezTo>
                <a:cubicBezTo>
                  <a:pt x="861" y="537"/>
                  <a:pt x="687" y="469"/>
                  <a:pt x="672" y="371"/>
                </a:cubicBezTo>
                <a:cubicBezTo>
                  <a:pt x="657" y="273"/>
                  <a:pt x="665" y="98"/>
                  <a:pt x="763" y="53"/>
                </a:cubicBezTo>
                <a:close/>
              </a:path>
            </a:pathLst>
          </a:custGeom>
          <a:solidFill>
            <a:srgbClr val="FFFF00">
              <a:alpha val="38000"/>
            </a:srgbClr>
          </a:solidFill>
          <a:ln>
            <a:noFill/>
          </a:ln>
          <a:extLst/>
        </p:spPr>
        <p:txBody>
          <a:bodyPr/>
          <a:lstStyle/>
          <a:p>
            <a:endParaRPr lang="et-EE" sz="1984"/>
          </a:p>
        </p:txBody>
      </p:sp>
      <p:sp>
        <p:nvSpPr>
          <p:cNvPr id="20485" name="Oval 3"/>
          <p:cNvSpPr>
            <a:spLocks noChangeArrowheads="1"/>
          </p:cNvSpPr>
          <p:nvPr/>
        </p:nvSpPr>
        <p:spPr bwMode="auto">
          <a:xfrm>
            <a:off x="3471464" y="816614"/>
            <a:ext cx="1949044" cy="1870152"/>
          </a:xfrm>
          <a:prstGeom prst="ellipse">
            <a:avLst/>
          </a:prstGeom>
          <a:solidFill>
            <a:srgbClr val="FF99CC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t-EE" sz="4409"/>
          </a:p>
        </p:txBody>
      </p:sp>
      <p:sp>
        <p:nvSpPr>
          <p:cNvPr id="20486" name="Oval 5"/>
          <p:cNvSpPr>
            <a:spLocks noChangeArrowheads="1"/>
          </p:cNvSpPr>
          <p:nvPr/>
        </p:nvSpPr>
        <p:spPr bwMode="auto">
          <a:xfrm>
            <a:off x="4190957" y="3041369"/>
            <a:ext cx="6443222" cy="4796544"/>
          </a:xfrm>
          <a:prstGeom prst="ellipse">
            <a:avLst/>
          </a:prstGeom>
          <a:solidFill>
            <a:srgbClr val="CCFFCC">
              <a:alpha val="61569"/>
            </a:srgbClr>
          </a:solidFill>
          <a:ln>
            <a:noFill/>
          </a:ln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t-EE" sz="4409"/>
          </a:p>
        </p:txBody>
      </p:sp>
      <p:sp>
        <p:nvSpPr>
          <p:cNvPr id="20487" name="Oval 6"/>
          <p:cNvSpPr>
            <a:spLocks noChangeArrowheads="1"/>
          </p:cNvSpPr>
          <p:nvPr/>
        </p:nvSpPr>
        <p:spPr bwMode="auto">
          <a:xfrm>
            <a:off x="7445816" y="524978"/>
            <a:ext cx="3772838" cy="2460394"/>
          </a:xfrm>
          <a:prstGeom prst="ellipse">
            <a:avLst/>
          </a:prstGeom>
          <a:solidFill>
            <a:srgbClr val="FF9999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t-EE" sz="4409"/>
          </a:p>
        </p:txBody>
      </p:sp>
      <p:sp>
        <p:nvSpPr>
          <p:cNvPr id="20488" name="Text Box 7"/>
          <p:cNvSpPr txBox="1">
            <a:spLocks noChangeArrowheads="1"/>
          </p:cNvSpPr>
          <p:nvPr/>
        </p:nvSpPr>
        <p:spPr bwMode="auto">
          <a:xfrm>
            <a:off x="3543484" y="1077954"/>
            <a:ext cx="906461" cy="43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9842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GB" sz="1213">
                <a:solidFill>
                  <a:srgbClr val="000000"/>
                </a:solidFill>
                <a:cs typeface="Times New Roman" panose="02020603050405020304" pitchFamily="18" charset="0"/>
              </a:rPr>
              <a:t>TALLINN</a:t>
            </a:r>
            <a:endParaRPr lang="en-GB" sz="4409">
              <a:solidFill>
                <a:srgbClr val="000000"/>
              </a:solidFill>
            </a:endParaRPr>
          </a:p>
        </p:txBody>
      </p:sp>
      <p:sp>
        <p:nvSpPr>
          <p:cNvPr id="20489" name="Text Box 8"/>
          <p:cNvSpPr txBox="1">
            <a:spLocks noChangeArrowheads="1"/>
          </p:cNvSpPr>
          <p:nvPr/>
        </p:nvSpPr>
        <p:spPr bwMode="auto">
          <a:xfrm>
            <a:off x="2618736" y="4496302"/>
            <a:ext cx="1625681" cy="80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9842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/>
            <a:r>
              <a:rPr lang="en-GB" sz="1764" b="1" u="sng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Pärnu</a:t>
            </a:r>
            <a:r>
              <a:rPr lang="en-GB" sz="1764" dirty="0">
                <a:solidFill>
                  <a:srgbClr val="000000"/>
                </a:solidFill>
                <a:cs typeface="Times New Roman" panose="02020603050405020304" pitchFamily="18" charset="0"/>
              </a:rPr>
              <a:t>  </a:t>
            </a:r>
            <a:endParaRPr lang="en-GB" sz="1543" dirty="0">
              <a:solidFill>
                <a:srgbClr val="000000"/>
              </a:solidFill>
            </a:endParaRPr>
          </a:p>
          <a:p>
            <a:pPr algn="r"/>
            <a:r>
              <a:rPr lang="et-EE" sz="1213" b="1" dirty="0" err="1">
                <a:solidFill>
                  <a:srgbClr val="000000"/>
                </a:solidFill>
              </a:rPr>
              <a:t>Spaa</a:t>
            </a:r>
            <a:r>
              <a:rPr lang="et-EE" sz="1213" b="1" dirty="0">
                <a:solidFill>
                  <a:srgbClr val="000000"/>
                </a:solidFill>
              </a:rPr>
              <a:t>-turism, sotsiaalteenused, elektroonika, </a:t>
            </a:r>
            <a:r>
              <a:rPr lang="et-EE" sz="1213" b="1" dirty="0" err="1">
                <a:solidFill>
                  <a:srgbClr val="000000"/>
                </a:solidFill>
              </a:rPr>
              <a:t>tööstusallhange</a:t>
            </a:r>
            <a:endParaRPr lang="et-EE" sz="4409" b="1" dirty="0">
              <a:solidFill>
                <a:srgbClr val="000000"/>
              </a:solidFill>
            </a:endParaRPr>
          </a:p>
        </p:txBody>
      </p:sp>
      <p:sp>
        <p:nvSpPr>
          <p:cNvPr id="20490" name="Text Box 9"/>
          <p:cNvSpPr txBox="1">
            <a:spLocks noChangeArrowheads="1"/>
          </p:cNvSpPr>
          <p:nvPr/>
        </p:nvSpPr>
        <p:spPr bwMode="auto">
          <a:xfrm>
            <a:off x="955345" y="4238317"/>
            <a:ext cx="1945916" cy="80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9842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GB" sz="1764" b="1" u="sng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Kuressaare</a:t>
            </a:r>
            <a:r>
              <a:rPr lang="en-GB" sz="1764" dirty="0">
                <a:solidFill>
                  <a:srgbClr val="000000"/>
                </a:solidFill>
                <a:cs typeface="Times New Roman" panose="02020603050405020304" pitchFamily="18" charset="0"/>
              </a:rPr>
              <a:t>  </a:t>
            </a:r>
            <a:endParaRPr lang="en-GB" sz="1543" dirty="0">
              <a:solidFill>
                <a:srgbClr val="000000"/>
              </a:solidFill>
            </a:endParaRPr>
          </a:p>
          <a:p>
            <a:r>
              <a:rPr lang="et-EE" sz="1213" dirty="0">
                <a:solidFill>
                  <a:srgbClr val="000000"/>
                </a:solidFill>
                <a:latin typeface="Comic Sans MS" panose="030F0702030302020204" pitchFamily="66" charset="0"/>
              </a:rPr>
              <a:t>Saaremaa</a:t>
            </a:r>
            <a:endParaRPr lang="et-EE" sz="1213" b="1" dirty="0">
              <a:solidFill>
                <a:srgbClr val="000000"/>
              </a:solidFill>
            </a:endParaRPr>
          </a:p>
          <a:p>
            <a:r>
              <a:rPr lang="et-EE" sz="1213" b="1" dirty="0">
                <a:solidFill>
                  <a:srgbClr val="000000"/>
                </a:solidFill>
              </a:rPr>
              <a:t>Väikelaevaehitus</a:t>
            </a:r>
          </a:p>
          <a:p>
            <a:r>
              <a:rPr lang="et-EE" sz="1213" b="1" dirty="0">
                <a:solidFill>
                  <a:srgbClr val="000000"/>
                </a:solidFill>
              </a:rPr>
              <a:t>Turism</a:t>
            </a:r>
            <a:endParaRPr lang="et-EE" sz="1213" b="1" dirty="0"/>
          </a:p>
          <a:p>
            <a:endParaRPr lang="et-EE" sz="1213" b="1" dirty="0">
              <a:solidFill>
                <a:srgbClr val="000000"/>
              </a:solidFill>
            </a:endParaRPr>
          </a:p>
          <a:p>
            <a:endParaRPr lang="et-EE" sz="1213" i="1" dirty="0">
              <a:solidFill>
                <a:srgbClr val="000000"/>
              </a:solidFill>
            </a:endParaRPr>
          </a:p>
          <a:p>
            <a:endParaRPr lang="et-EE" sz="1213" i="1" dirty="0">
              <a:solidFill>
                <a:srgbClr val="000000"/>
              </a:solidFill>
            </a:endParaRPr>
          </a:p>
          <a:p>
            <a:endParaRPr lang="et-EE" sz="4409" dirty="0">
              <a:solidFill>
                <a:srgbClr val="000000"/>
              </a:solidFill>
            </a:endParaRP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7443351" y="985208"/>
            <a:ext cx="1326443" cy="967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9842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/>
            <a:r>
              <a:rPr lang="en-GB" sz="1543" b="1" u="sng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Kohtla-Järve</a:t>
            </a:r>
            <a:endParaRPr lang="en-GB" sz="1323" b="1" u="sng" dirty="0">
              <a:solidFill>
                <a:srgbClr val="FF0000"/>
              </a:solidFill>
            </a:endParaRPr>
          </a:p>
          <a:p>
            <a:pPr algn="r"/>
            <a:r>
              <a:rPr lang="et-EE" sz="1213" b="1" dirty="0" err="1">
                <a:solidFill>
                  <a:srgbClr val="000000"/>
                </a:solidFill>
              </a:rPr>
              <a:t>Põlevkivi-keemia</a:t>
            </a:r>
            <a:endParaRPr lang="et-EE" sz="1213" b="1" dirty="0">
              <a:solidFill>
                <a:srgbClr val="000000"/>
              </a:solidFill>
            </a:endParaRPr>
          </a:p>
          <a:p>
            <a:pPr algn="r"/>
            <a:endParaRPr lang="et-EE" sz="4409" dirty="0">
              <a:solidFill>
                <a:srgbClr val="000000"/>
              </a:solidFill>
            </a:endParaRP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9008499" y="1027206"/>
            <a:ext cx="1345692" cy="94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9842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/>
            <a:r>
              <a:rPr lang="fi-FI" sz="1543" b="1" u="sng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Narva</a:t>
            </a:r>
            <a:endParaRPr lang="et-EE" sz="1543" b="1" dirty="0">
              <a:solidFill>
                <a:srgbClr val="FF0000"/>
              </a:solidFill>
            </a:endParaRPr>
          </a:p>
          <a:p>
            <a:pPr algn="r" eaLnBrk="1" hangingPunct="1"/>
            <a:r>
              <a:rPr lang="et-EE" sz="1213" b="1" dirty="0">
                <a:solidFill>
                  <a:srgbClr val="000000"/>
                </a:solidFill>
              </a:rPr>
              <a:t>Põlevkivi-energia</a:t>
            </a:r>
          </a:p>
        </p:txBody>
      </p:sp>
      <p:sp>
        <p:nvSpPr>
          <p:cNvPr id="20493" name="Oval 15"/>
          <p:cNvSpPr>
            <a:spLocks noChangeArrowheads="1"/>
          </p:cNvSpPr>
          <p:nvPr/>
        </p:nvSpPr>
        <p:spPr bwMode="auto">
          <a:xfrm>
            <a:off x="6075625" y="2904875"/>
            <a:ext cx="251989" cy="269488"/>
          </a:xfrm>
          <a:prstGeom prst="ellipse">
            <a:avLst/>
          </a:prstGeom>
          <a:solidFill>
            <a:srgbClr val="339966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t-EE" sz="4409"/>
          </a:p>
        </p:txBody>
      </p:sp>
      <p:sp>
        <p:nvSpPr>
          <p:cNvPr id="20494" name="Line 17"/>
          <p:cNvSpPr>
            <a:spLocks noChangeShapeType="1"/>
          </p:cNvSpPr>
          <p:nvPr/>
        </p:nvSpPr>
        <p:spPr bwMode="auto">
          <a:xfrm flipH="1">
            <a:off x="3141001" y="2012413"/>
            <a:ext cx="1133951" cy="1091953"/>
          </a:xfrm>
          <a:prstGeom prst="line">
            <a:avLst/>
          </a:prstGeom>
          <a:noFill/>
          <a:ln w="2857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t-EE" sz="1984"/>
          </a:p>
        </p:txBody>
      </p:sp>
      <p:sp>
        <p:nvSpPr>
          <p:cNvPr id="20495" name="Oval 18"/>
          <p:cNvSpPr>
            <a:spLocks noChangeArrowheads="1"/>
          </p:cNvSpPr>
          <p:nvPr/>
        </p:nvSpPr>
        <p:spPr bwMode="auto">
          <a:xfrm>
            <a:off x="3015006" y="2966123"/>
            <a:ext cx="251989" cy="215240"/>
          </a:xfrm>
          <a:prstGeom prst="ellipse">
            <a:avLst/>
          </a:prstGeom>
          <a:solidFill>
            <a:srgbClr val="0000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t-EE" sz="4409"/>
          </a:p>
        </p:txBody>
      </p:sp>
      <p:sp>
        <p:nvSpPr>
          <p:cNvPr id="20496" name="Line 19"/>
          <p:cNvSpPr>
            <a:spLocks noChangeShapeType="1"/>
          </p:cNvSpPr>
          <p:nvPr/>
        </p:nvSpPr>
        <p:spPr bwMode="auto">
          <a:xfrm flipH="1">
            <a:off x="1735812" y="1940667"/>
            <a:ext cx="2868126" cy="3265360"/>
          </a:xfrm>
          <a:prstGeom prst="line">
            <a:avLst/>
          </a:prstGeom>
          <a:noFill/>
          <a:ln w="2857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t-EE" sz="1984"/>
          </a:p>
        </p:txBody>
      </p:sp>
      <p:sp>
        <p:nvSpPr>
          <p:cNvPr id="20497" name="Line 20"/>
          <p:cNvSpPr>
            <a:spLocks noChangeShapeType="1"/>
          </p:cNvSpPr>
          <p:nvPr/>
        </p:nvSpPr>
        <p:spPr bwMode="auto">
          <a:xfrm>
            <a:off x="4484944" y="1702677"/>
            <a:ext cx="38498" cy="3109616"/>
          </a:xfrm>
          <a:prstGeom prst="line">
            <a:avLst/>
          </a:prstGeom>
          <a:noFill/>
          <a:ln w="2857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t-EE" sz="1984"/>
          </a:p>
        </p:txBody>
      </p:sp>
      <p:sp>
        <p:nvSpPr>
          <p:cNvPr id="20498" name="Line 22"/>
          <p:cNvSpPr>
            <a:spLocks noChangeShapeType="1"/>
          </p:cNvSpPr>
          <p:nvPr/>
        </p:nvSpPr>
        <p:spPr bwMode="auto">
          <a:xfrm flipH="1">
            <a:off x="3996715" y="1954666"/>
            <a:ext cx="2222404" cy="0"/>
          </a:xfrm>
          <a:prstGeom prst="line">
            <a:avLst/>
          </a:prstGeom>
          <a:noFill/>
          <a:ln w="2857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t-EE" sz="1984"/>
          </a:p>
        </p:txBody>
      </p:sp>
      <p:sp>
        <p:nvSpPr>
          <p:cNvPr id="20499" name="Line 23"/>
          <p:cNvSpPr>
            <a:spLocks noChangeShapeType="1"/>
          </p:cNvSpPr>
          <p:nvPr/>
        </p:nvSpPr>
        <p:spPr bwMode="auto">
          <a:xfrm>
            <a:off x="4022963" y="1940667"/>
            <a:ext cx="3051869" cy="13999"/>
          </a:xfrm>
          <a:prstGeom prst="line">
            <a:avLst/>
          </a:prstGeom>
          <a:noFill/>
          <a:ln w="2857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t-EE" sz="1984"/>
          </a:p>
        </p:txBody>
      </p:sp>
      <p:sp>
        <p:nvSpPr>
          <p:cNvPr id="20500" name="Line 24"/>
          <p:cNvSpPr>
            <a:spLocks noChangeShapeType="1"/>
          </p:cNvSpPr>
          <p:nvPr/>
        </p:nvSpPr>
        <p:spPr bwMode="auto">
          <a:xfrm>
            <a:off x="4075461" y="1744675"/>
            <a:ext cx="5398518" cy="34998"/>
          </a:xfrm>
          <a:prstGeom prst="line">
            <a:avLst/>
          </a:prstGeom>
          <a:noFill/>
          <a:ln w="2857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t-EE" sz="1984"/>
          </a:p>
        </p:txBody>
      </p:sp>
      <p:sp>
        <p:nvSpPr>
          <p:cNvPr id="20501" name="Oval 25"/>
          <p:cNvSpPr>
            <a:spLocks noChangeArrowheads="1"/>
          </p:cNvSpPr>
          <p:nvPr/>
        </p:nvSpPr>
        <p:spPr bwMode="auto">
          <a:xfrm>
            <a:off x="4087711" y="1419190"/>
            <a:ext cx="794466" cy="794466"/>
          </a:xfrm>
          <a:prstGeom prst="ellipse">
            <a:avLst/>
          </a:prstGeom>
          <a:solidFill>
            <a:srgbClr val="FF00FF"/>
          </a:solidFill>
          <a:ln w="762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t-EE" sz="4409"/>
          </a:p>
        </p:txBody>
      </p:sp>
      <p:sp>
        <p:nvSpPr>
          <p:cNvPr id="20502" name="Oval 26"/>
          <p:cNvSpPr>
            <a:spLocks noChangeArrowheads="1"/>
          </p:cNvSpPr>
          <p:nvPr/>
        </p:nvSpPr>
        <p:spPr bwMode="auto">
          <a:xfrm>
            <a:off x="7074832" y="1744675"/>
            <a:ext cx="316737" cy="306236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t-EE" sz="4409"/>
          </a:p>
        </p:txBody>
      </p:sp>
      <p:sp>
        <p:nvSpPr>
          <p:cNvPr id="20503" name="Oval 27"/>
          <p:cNvSpPr>
            <a:spLocks noChangeArrowheads="1"/>
          </p:cNvSpPr>
          <p:nvPr/>
        </p:nvSpPr>
        <p:spPr bwMode="auto">
          <a:xfrm>
            <a:off x="8399525" y="1702677"/>
            <a:ext cx="377984" cy="402483"/>
          </a:xfrm>
          <a:prstGeom prst="ellipse">
            <a:avLst/>
          </a:prstGeom>
          <a:solidFill>
            <a:srgbClr val="FF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t-EE" sz="4409"/>
          </a:p>
        </p:txBody>
      </p:sp>
      <p:sp>
        <p:nvSpPr>
          <p:cNvPr id="20504" name="Oval 28"/>
          <p:cNvSpPr>
            <a:spLocks noChangeArrowheads="1"/>
          </p:cNvSpPr>
          <p:nvPr/>
        </p:nvSpPr>
        <p:spPr bwMode="auto">
          <a:xfrm>
            <a:off x="4308201" y="4611052"/>
            <a:ext cx="377984" cy="402483"/>
          </a:xfrm>
          <a:prstGeom prst="ellipse">
            <a:avLst/>
          </a:prstGeom>
          <a:solidFill>
            <a:srgbClr val="0000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t-EE" sz="4409"/>
          </a:p>
        </p:txBody>
      </p:sp>
      <p:sp>
        <p:nvSpPr>
          <p:cNvPr id="20505" name="Text Box 29"/>
          <p:cNvSpPr txBox="1">
            <a:spLocks noChangeArrowheads="1"/>
          </p:cNvSpPr>
          <p:nvPr/>
        </p:nvSpPr>
        <p:spPr bwMode="auto">
          <a:xfrm>
            <a:off x="7925295" y="4250568"/>
            <a:ext cx="827715" cy="36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9842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GB" sz="1213">
                <a:solidFill>
                  <a:srgbClr val="000000"/>
                </a:solidFill>
                <a:cs typeface="Times New Roman" panose="02020603050405020304" pitchFamily="18" charset="0"/>
              </a:rPr>
              <a:t>TARTU</a:t>
            </a:r>
            <a:endParaRPr lang="en-GB" sz="4409">
              <a:solidFill>
                <a:srgbClr val="000000"/>
              </a:solidFill>
            </a:endParaRPr>
          </a:p>
        </p:txBody>
      </p:sp>
      <p:sp>
        <p:nvSpPr>
          <p:cNvPr id="20506" name="Text Box 30"/>
          <p:cNvSpPr txBox="1">
            <a:spLocks noChangeArrowheads="1"/>
          </p:cNvSpPr>
          <p:nvPr/>
        </p:nvSpPr>
        <p:spPr bwMode="auto">
          <a:xfrm>
            <a:off x="8310454" y="6055615"/>
            <a:ext cx="1825171" cy="80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9842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GB" sz="1543" b="1" u="sng" dirty="0" err="1">
                <a:solidFill>
                  <a:srgbClr val="00B050"/>
                </a:solidFill>
                <a:cs typeface="Times New Roman" panose="02020603050405020304" pitchFamily="18" charset="0"/>
              </a:rPr>
              <a:t>Võru</a:t>
            </a:r>
            <a:r>
              <a:rPr lang="et-EE" sz="1543" b="1" u="sng" dirty="0">
                <a:solidFill>
                  <a:srgbClr val="00B050"/>
                </a:solidFill>
                <a:cs typeface="Times New Roman" panose="02020603050405020304" pitchFamily="18" charset="0"/>
              </a:rPr>
              <a:t> - WTC</a:t>
            </a:r>
            <a:r>
              <a:rPr lang="en-GB" sz="1543" b="1" u="sng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endParaRPr lang="en-GB" sz="1323" b="1" u="sng" dirty="0">
              <a:solidFill>
                <a:srgbClr val="00B050"/>
              </a:solidFill>
            </a:endParaRPr>
          </a:p>
          <a:p>
            <a:r>
              <a:rPr lang="et-EE" sz="1213" b="1" dirty="0">
                <a:solidFill>
                  <a:srgbClr val="000000"/>
                </a:solidFill>
              </a:rPr>
              <a:t>Puidutöötlemine, maaturism</a:t>
            </a:r>
          </a:p>
          <a:p>
            <a:endParaRPr lang="et-EE" sz="4409" b="1" dirty="0">
              <a:solidFill>
                <a:srgbClr val="000000"/>
              </a:solidFill>
            </a:endParaRPr>
          </a:p>
        </p:txBody>
      </p:sp>
      <p:sp>
        <p:nvSpPr>
          <p:cNvPr id="20507" name="Oval 31"/>
          <p:cNvSpPr>
            <a:spLocks noChangeArrowheads="1"/>
          </p:cNvSpPr>
          <p:nvPr/>
        </p:nvSpPr>
        <p:spPr bwMode="auto">
          <a:xfrm>
            <a:off x="7979543" y="6266481"/>
            <a:ext cx="251989" cy="269488"/>
          </a:xfrm>
          <a:prstGeom prst="ellipse">
            <a:avLst/>
          </a:prstGeom>
          <a:solidFill>
            <a:srgbClr val="92D05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t-EE" sz="4409"/>
          </a:p>
        </p:txBody>
      </p:sp>
      <p:sp>
        <p:nvSpPr>
          <p:cNvPr id="68640" name="Text Box 32"/>
          <p:cNvSpPr txBox="1">
            <a:spLocks noChangeArrowheads="1"/>
          </p:cNvSpPr>
          <p:nvPr/>
        </p:nvSpPr>
        <p:spPr bwMode="auto">
          <a:xfrm>
            <a:off x="5699391" y="6131736"/>
            <a:ext cx="1825172" cy="80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9842"/>
          <a:lstStyle/>
          <a:p>
            <a:pPr>
              <a:defRPr/>
            </a:pPr>
            <a:r>
              <a:rPr lang="en-GB" sz="1323" dirty="0" err="1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Valga</a:t>
            </a:r>
            <a:r>
              <a:rPr lang="en-GB" sz="1213" dirty="0">
                <a:solidFill>
                  <a:srgbClr val="000000"/>
                </a:solidFill>
                <a:cs typeface="Times New Roman" pitchFamily="18" charset="0"/>
              </a:rPr>
              <a:t>:  </a:t>
            </a:r>
            <a:endParaRPr lang="en-GB" sz="1157" dirty="0">
              <a:solidFill>
                <a:srgbClr val="000000"/>
              </a:solidFill>
            </a:endParaRPr>
          </a:p>
          <a:p>
            <a:pPr eaLnBrk="0" hangingPunct="0">
              <a:defRPr/>
            </a:pPr>
            <a:r>
              <a:rPr lang="et-EE" sz="1213" b="1" dirty="0">
                <a:solidFill>
                  <a:srgbClr val="000000"/>
                </a:solidFill>
              </a:rPr>
              <a:t>Puit ja toit, turism </a:t>
            </a:r>
          </a:p>
        </p:txBody>
      </p:sp>
      <p:sp>
        <p:nvSpPr>
          <p:cNvPr id="68642" name="Text Box 34"/>
          <p:cNvSpPr txBox="1">
            <a:spLocks noChangeArrowheads="1"/>
          </p:cNvSpPr>
          <p:nvPr/>
        </p:nvSpPr>
        <p:spPr bwMode="auto">
          <a:xfrm>
            <a:off x="4997671" y="4385311"/>
            <a:ext cx="1210948" cy="80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9842"/>
          <a:lstStyle/>
          <a:p>
            <a:pPr>
              <a:defRPr/>
            </a:pPr>
            <a:r>
              <a:rPr lang="en-GB" sz="1543" b="1" u="sng" dirty="0" err="1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Viljandi</a:t>
            </a:r>
            <a:r>
              <a:rPr lang="en-GB" sz="1213" u="sng" dirty="0">
                <a:solidFill>
                  <a:srgbClr val="000000"/>
                </a:solidFill>
                <a:cs typeface="Times New Roman" pitchFamily="18" charset="0"/>
              </a:rPr>
              <a:t>  </a:t>
            </a:r>
            <a:endParaRPr lang="en-GB" sz="1157" u="sng" dirty="0">
              <a:solidFill>
                <a:srgbClr val="000000"/>
              </a:solidFill>
            </a:endParaRPr>
          </a:p>
          <a:p>
            <a:pPr eaLnBrk="0" hangingPunct="0">
              <a:defRPr/>
            </a:pPr>
            <a:r>
              <a:rPr lang="et-EE" sz="1213" b="1" dirty="0">
                <a:solidFill>
                  <a:srgbClr val="000000"/>
                </a:solidFill>
              </a:rPr>
              <a:t>Rahvakultuur ja käsitöö, puit</a:t>
            </a:r>
          </a:p>
          <a:p>
            <a:pPr eaLnBrk="0" hangingPunct="0">
              <a:defRPr/>
            </a:pPr>
            <a:endParaRPr lang="et-EE" sz="4409" dirty="0">
              <a:solidFill>
                <a:srgbClr val="000000"/>
              </a:solidFill>
            </a:endParaRPr>
          </a:p>
        </p:txBody>
      </p:sp>
      <p:sp>
        <p:nvSpPr>
          <p:cNvPr id="20510" name="Line 36"/>
          <p:cNvSpPr>
            <a:spLocks noChangeShapeType="1"/>
          </p:cNvSpPr>
          <p:nvPr/>
        </p:nvSpPr>
        <p:spPr bwMode="auto">
          <a:xfrm>
            <a:off x="6093125" y="4535804"/>
            <a:ext cx="1604680" cy="167993"/>
          </a:xfrm>
          <a:prstGeom prst="line">
            <a:avLst/>
          </a:prstGeom>
          <a:noFill/>
          <a:ln w="2857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t-EE" sz="1984"/>
          </a:p>
        </p:txBody>
      </p:sp>
      <p:sp>
        <p:nvSpPr>
          <p:cNvPr id="20511" name="Line 37"/>
          <p:cNvSpPr>
            <a:spLocks noChangeShapeType="1"/>
          </p:cNvSpPr>
          <p:nvPr/>
        </p:nvSpPr>
        <p:spPr bwMode="auto">
          <a:xfrm flipH="1">
            <a:off x="6576104" y="4703798"/>
            <a:ext cx="1111202" cy="1300195"/>
          </a:xfrm>
          <a:prstGeom prst="line">
            <a:avLst/>
          </a:prstGeom>
          <a:noFill/>
          <a:ln w="2857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t-EE" sz="1984"/>
          </a:p>
        </p:txBody>
      </p:sp>
      <p:sp>
        <p:nvSpPr>
          <p:cNvPr id="20512" name="Line 38"/>
          <p:cNvSpPr>
            <a:spLocks noChangeShapeType="1"/>
          </p:cNvSpPr>
          <p:nvPr/>
        </p:nvSpPr>
        <p:spPr bwMode="auto">
          <a:xfrm>
            <a:off x="7603309" y="4581302"/>
            <a:ext cx="451481" cy="1819922"/>
          </a:xfrm>
          <a:prstGeom prst="line">
            <a:avLst/>
          </a:prstGeom>
          <a:noFill/>
          <a:ln w="2857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t-EE" sz="1984"/>
          </a:p>
        </p:txBody>
      </p:sp>
      <p:sp>
        <p:nvSpPr>
          <p:cNvPr id="20513" name="Line 39"/>
          <p:cNvSpPr>
            <a:spLocks noChangeShapeType="1"/>
          </p:cNvSpPr>
          <p:nvPr/>
        </p:nvSpPr>
        <p:spPr bwMode="auto">
          <a:xfrm>
            <a:off x="4099959" y="2171657"/>
            <a:ext cx="1007957" cy="2015913"/>
          </a:xfrm>
          <a:prstGeom prst="line">
            <a:avLst/>
          </a:prstGeom>
          <a:noFill/>
          <a:ln w="9525">
            <a:solidFill>
              <a:srgbClr val="C0C0C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t-EE" sz="1984"/>
          </a:p>
        </p:txBody>
      </p:sp>
      <p:sp>
        <p:nvSpPr>
          <p:cNvPr id="20514" name="Line 43"/>
          <p:cNvSpPr>
            <a:spLocks noChangeShapeType="1"/>
          </p:cNvSpPr>
          <p:nvPr/>
        </p:nvSpPr>
        <p:spPr bwMode="auto">
          <a:xfrm>
            <a:off x="7424817" y="4857791"/>
            <a:ext cx="524977" cy="601974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t-EE" sz="1984"/>
          </a:p>
        </p:txBody>
      </p:sp>
      <p:sp>
        <p:nvSpPr>
          <p:cNvPr id="20515" name="Line 44"/>
          <p:cNvSpPr>
            <a:spLocks noChangeShapeType="1"/>
          </p:cNvSpPr>
          <p:nvPr/>
        </p:nvSpPr>
        <p:spPr bwMode="auto">
          <a:xfrm flipH="1">
            <a:off x="7172827" y="4026577"/>
            <a:ext cx="125995" cy="402483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t-EE" sz="1984"/>
          </a:p>
        </p:txBody>
      </p:sp>
      <p:sp>
        <p:nvSpPr>
          <p:cNvPr id="20516" name="Text Box 48"/>
          <p:cNvSpPr txBox="1">
            <a:spLocks noChangeArrowheads="1"/>
          </p:cNvSpPr>
          <p:nvPr/>
        </p:nvSpPr>
        <p:spPr bwMode="auto">
          <a:xfrm>
            <a:off x="547613" y="3564597"/>
            <a:ext cx="3328357" cy="67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t-EE" sz="2205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Kalandus, sanatooriumid</a:t>
            </a:r>
            <a:endParaRPr lang="en-GB" sz="3086" b="1" dirty="0">
              <a:solidFill>
                <a:srgbClr val="002060"/>
              </a:solidFill>
            </a:endParaRPr>
          </a:p>
        </p:txBody>
      </p:sp>
      <p:sp>
        <p:nvSpPr>
          <p:cNvPr id="68657" name="Text Box 49"/>
          <p:cNvSpPr txBox="1">
            <a:spLocks noChangeArrowheads="1"/>
          </p:cNvSpPr>
          <p:nvPr/>
        </p:nvSpPr>
        <p:spPr bwMode="auto">
          <a:xfrm>
            <a:off x="7202576" y="590601"/>
            <a:ext cx="3174364" cy="45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t-EE" sz="2205" i="1" dirty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Kaevandamine, keemiatööstus</a:t>
            </a:r>
            <a:endParaRPr lang="en-GB" sz="1157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20518" name="Oval 50"/>
          <p:cNvSpPr>
            <a:spLocks noChangeArrowheads="1"/>
          </p:cNvSpPr>
          <p:nvPr/>
        </p:nvSpPr>
        <p:spPr bwMode="auto">
          <a:xfrm>
            <a:off x="7445816" y="4434310"/>
            <a:ext cx="503978" cy="537227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 w="762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t-EE" sz="4409"/>
          </a:p>
        </p:txBody>
      </p:sp>
      <p:sp>
        <p:nvSpPr>
          <p:cNvPr id="20519" name="Text Box 54"/>
          <p:cNvSpPr txBox="1">
            <a:spLocks noChangeArrowheads="1"/>
          </p:cNvSpPr>
          <p:nvPr/>
        </p:nvSpPr>
        <p:spPr bwMode="auto">
          <a:xfrm>
            <a:off x="7262074" y="4971536"/>
            <a:ext cx="2777130" cy="48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t-EE" sz="2205" b="1" i="1" dirty="0">
                <a:solidFill>
                  <a:srgbClr val="00482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Põllu- ja metsamajandus</a:t>
            </a:r>
            <a:endParaRPr lang="en-GB" sz="3086" b="1" dirty="0">
              <a:solidFill>
                <a:srgbClr val="004821"/>
              </a:solidFill>
            </a:endParaRPr>
          </a:p>
        </p:txBody>
      </p:sp>
      <p:sp>
        <p:nvSpPr>
          <p:cNvPr id="68663" name="Rectangle 55"/>
          <p:cNvSpPr>
            <a:spLocks noChangeArrowheads="1"/>
          </p:cNvSpPr>
          <p:nvPr/>
        </p:nvSpPr>
        <p:spPr bwMode="auto">
          <a:xfrm>
            <a:off x="243126" y="516226"/>
            <a:ext cx="184731" cy="1627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GB" sz="1157">
                <a:solidFill>
                  <a:srgbClr val="000000"/>
                </a:solidFill>
                <a:latin typeface="Comic Sans MS" pitchFamily="66" charset="0"/>
              </a:rPr>
              <a:t/>
            </a:r>
            <a:br>
              <a:rPr lang="en-GB" sz="1157">
                <a:solidFill>
                  <a:srgbClr val="000000"/>
                </a:solidFill>
                <a:latin typeface="Comic Sans MS" pitchFamily="66" charset="0"/>
              </a:rPr>
            </a:br>
            <a:endParaRPr lang="en-GB" sz="4409">
              <a:solidFill>
                <a:srgbClr val="000000"/>
              </a:solidFill>
            </a:endParaRPr>
          </a:p>
          <a:p>
            <a:pPr eaLnBrk="0" hangingPunct="0">
              <a:defRPr/>
            </a:pPr>
            <a:endParaRPr lang="en-GB" sz="4409">
              <a:solidFill>
                <a:srgbClr val="000000"/>
              </a:solidFill>
            </a:endParaRPr>
          </a:p>
        </p:txBody>
      </p:sp>
      <p:sp>
        <p:nvSpPr>
          <p:cNvPr id="68665" name="Text Box 57"/>
          <p:cNvSpPr txBox="1">
            <a:spLocks noChangeArrowheads="1"/>
          </p:cNvSpPr>
          <p:nvPr/>
        </p:nvSpPr>
        <p:spPr bwMode="auto">
          <a:xfrm>
            <a:off x="979844" y="2731633"/>
            <a:ext cx="1259946" cy="80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9842"/>
          <a:lstStyle/>
          <a:p>
            <a:pPr>
              <a:defRPr/>
            </a:pPr>
            <a:r>
              <a:rPr lang="et-EE" sz="1213" dirty="0">
                <a:solidFill>
                  <a:srgbClr val="000000"/>
                </a:solidFill>
                <a:latin typeface="Comic Sans MS" pitchFamily="66" charset="0"/>
              </a:rPr>
              <a:t>Hiiumaa</a:t>
            </a:r>
            <a:r>
              <a:rPr lang="en-GB" sz="1213" dirty="0">
                <a:solidFill>
                  <a:srgbClr val="000000"/>
                </a:solidFill>
                <a:cs typeface="Times New Roman" pitchFamily="18" charset="0"/>
              </a:rPr>
              <a:t>:  </a:t>
            </a:r>
            <a:endParaRPr lang="en-GB" sz="1157" dirty="0">
              <a:solidFill>
                <a:srgbClr val="000000"/>
              </a:solidFill>
            </a:endParaRPr>
          </a:p>
          <a:p>
            <a:pPr eaLnBrk="0" hangingPunct="0">
              <a:defRPr/>
            </a:pPr>
            <a:r>
              <a:rPr lang="et-EE" sz="1213" b="1" dirty="0">
                <a:solidFill>
                  <a:srgbClr val="000000"/>
                </a:solidFill>
              </a:rPr>
              <a:t>Plastitööstus</a:t>
            </a:r>
          </a:p>
          <a:p>
            <a:pPr eaLnBrk="0" hangingPunct="0">
              <a:defRPr/>
            </a:pPr>
            <a:endParaRPr lang="et-EE" sz="4409" dirty="0">
              <a:solidFill>
                <a:srgbClr val="000000"/>
              </a:solidFill>
            </a:endParaRPr>
          </a:p>
        </p:txBody>
      </p:sp>
      <p:sp>
        <p:nvSpPr>
          <p:cNvPr id="20522" name="Oval 61"/>
          <p:cNvSpPr>
            <a:spLocks noChangeArrowheads="1"/>
          </p:cNvSpPr>
          <p:nvPr/>
        </p:nvSpPr>
        <p:spPr bwMode="auto">
          <a:xfrm>
            <a:off x="9131231" y="1373691"/>
            <a:ext cx="237990" cy="251989"/>
          </a:xfrm>
          <a:prstGeom prst="ellipse">
            <a:avLst/>
          </a:prstGeom>
          <a:solidFill>
            <a:srgbClr val="FF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t-EE" sz="4409"/>
          </a:p>
        </p:txBody>
      </p:sp>
      <p:sp>
        <p:nvSpPr>
          <p:cNvPr id="20523" name="Text Box 62"/>
          <p:cNvSpPr txBox="1">
            <a:spLocks noChangeArrowheads="1"/>
          </p:cNvSpPr>
          <p:nvPr/>
        </p:nvSpPr>
        <p:spPr bwMode="auto">
          <a:xfrm>
            <a:off x="720855" y="5708254"/>
            <a:ext cx="3414103" cy="95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t-EE" sz="1764" b="1" dirty="0">
                <a:solidFill>
                  <a:schemeClr val="tx2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Puhkemajandus, tervise- ja sotsiaalteenused, merendus, töötlev tööstus ja </a:t>
            </a:r>
            <a:r>
              <a:rPr lang="et-EE" sz="1764" b="1" dirty="0" err="1">
                <a:solidFill>
                  <a:schemeClr val="tx2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allhange</a:t>
            </a:r>
            <a:endParaRPr lang="en-GB" sz="1764" b="1" dirty="0">
              <a:solidFill>
                <a:schemeClr val="tx2"/>
              </a:solidFill>
              <a:latin typeface="Franklin Gothic Medium" panose="020B06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524" name="Text Box 64"/>
          <p:cNvSpPr txBox="1">
            <a:spLocks noChangeArrowheads="1"/>
          </p:cNvSpPr>
          <p:nvPr/>
        </p:nvSpPr>
        <p:spPr bwMode="auto">
          <a:xfrm>
            <a:off x="4808407" y="5268344"/>
            <a:ext cx="2617712" cy="91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t-EE" sz="1984" b="1" dirty="0">
                <a:solidFill>
                  <a:srgbClr val="00B05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Puidu- ja toidutööstus mahepõllundus, rekreatsioon</a:t>
            </a:r>
          </a:p>
        </p:txBody>
      </p:sp>
      <p:sp>
        <p:nvSpPr>
          <p:cNvPr id="20525" name="Text Box 65"/>
          <p:cNvSpPr txBox="1">
            <a:spLocks noChangeArrowheads="1"/>
          </p:cNvSpPr>
          <p:nvPr/>
        </p:nvSpPr>
        <p:spPr bwMode="auto">
          <a:xfrm>
            <a:off x="7668503" y="2099910"/>
            <a:ext cx="2662940" cy="8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/>
            <a:r>
              <a:rPr lang="et-EE" sz="1984" b="1" dirty="0">
                <a:solidFill>
                  <a:srgbClr val="C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Põlevkivi kaevandamine, keemia- ja metalli- tööstus</a:t>
            </a:r>
            <a:endParaRPr lang="en-GB" sz="1984" b="1" dirty="0">
              <a:solidFill>
                <a:srgbClr val="CC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0526" name="Text Box 66"/>
          <p:cNvSpPr txBox="1">
            <a:spLocks noChangeArrowheads="1"/>
          </p:cNvSpPr>
          <p:nvPr/>
        </p:nvSpPr>
        <p:spPr bwMode="auto">
          <a:xfrm>
            <a:off x="5270660" y="2073662"/>
            <a:ext cx="2537391" cy="103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t-EE" sz="1984" b="1" dirty="0">
                <a:solidFill>
                  <a:srgbClr val="8A69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Toit, ehitusmaterjalid, puhkemajandus</a:t>
            </a:r>
            <a:endParaRPr lang="en-GB" sz="1984" b="1" dirty="0">
              <a:solidFill>
                <a:srgbClr val="8A6900"/>
              </a:solidFill>
              <a:latin typeface="Arial Narrow" panose="020B0606020202030204" pitchFamily="34" charset="0"/>
            </a:endParaRPr>
          </a:p>
        </p:txBody>
      </p:sp>
      <p:sp>
        <p:nvSpPr>
          <p:cNvPr id="20527" name="Oval 67"/>
          <p:cNvSpPr>
            <a:spLocks noChangeArrowheads="1"/>
          </p:cNvSpPr>
          <p:nvPr/>
        </p:nvSpPr>
        <p:spPr bwMode="auto">
          <a:xfrm>
            <a:off x="9398732" y="1697427"/>
            <a:ext cx="377984" cy="402483"/>
          </a:xfrm>
          <a:prstGeom prst="ellipse">
            <a:avLst/>
          </a:prstGeom>
          <a:solidFill>
            <a:srgbClr val="FF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t-EE" sz="4409"/>
          </a:p>
        </p:txBody>
      </p:sp>
      <p:sp>
        <p:nvSpPr>
          <p:cNvPr id="20528" name="Oval 33"/>
          <p:cNvSpPr>
            <a:spLocks noChangeArrowheads="1"/>
          </p:cNvSpPr>
          <p:nvPr/>
        </p:nvSpPr>
        <p:spPr bwMode="auto">
          <a:xfrm>
            <a:off x="6450109" y="6003993"/>
            <a:ext cx="251989" cy="269488"/>
          </a:xfrm>
          <a:prstGeom prst="ellipse">
            <a:avLst/>
          </a:prstGeom>
          <a:solidFill>
            <a:srgbClr val="92D05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t-EE" sz="4409"/>
          </a:p>
        </p:txBody>
      </p:sp>
      <p:sp>
        <p:nvSpPr>
          <p:cNvPr id="69" name="Text Box 16"/>
          <p:cNvSpPr txBox="1">
            <a:spLocks noChangeArrowheads="1"/>
          </p:cNvSpPr>
          <p:nvPr/>
        </p:nvSpPr>
        <p:spPr bwMode="auto">
          <a:xfrm>
            <a:off x="2136519" y="2333371"/>
            <a:ext cx="2068411" cy="895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9842"/>
          <a:lstStyle/>
          <a:p>
            <a:pPr eaLnBrk="0" hangingPunct="0">
              <a:defRPr/>
            </a:pPr>
            <a:r>
              <a:rPr lang="et-EE" sz="1213" dirty="0">
                <a:solidFill>
                  <a:srgbClr val="000000"/>
                </a:solidFill>
              </a:rPr>
              <a:t>Läänemaa:</a:t>
            </a:r>
          </a:p>
          <a:p>
            <a:pPr eaLnBrk="0" hangingPunct="0">
              <a:defRPr/>
            </a:pPr>
            <a:r>
              <a:rPr lang="et-EE" sz="1213" b="1" dirty="0">
                <a:solidFill>
                  <a:srgbClr val="000000"/>
                </a:solidFill>
              </a:rPr>
              <a:t>Tervis, ehitusmaterjalid</a:t>
            </a:r>
          </a:p>
          <a:p>
            <a:pPr eaLnBrk="0" hangingPunct="0">
              <a:defRPr/>
            </a:pPr>
            <a:r>
              <a:rPr lang="en-GB" sz="1543" u="sng" dirty="0" err="1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Haapsalu</a:t>
            </a:r>
            <a:r>
              <a:rPr lang="en-GB" sz="1213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endParaRPr lang="en-GB" sz="1157" dirty="0">
              <a:solidFill>
                <a:srgbClr val="000000"/>
              </a:solidFill>
            </a:endParaRPr>
          </a:p>
          <a:p>
            <a:pPr eaLnBrk="0" hangingPunct="0">
              <a:defRPr/>
            </a:pPr>
            <a:endParaRPr lang="et-EE" sz="1213" dirty="0"/>
          </a:p>
          <a:p>
            <a:pPr eaLnBrk="0" hangingPunct="0">
              <a:defRPr/>
            </a:pPr>
            <a:r>
              <a:rPr lang="et-EE" sz="1213" b="1" dirty="0">
                <a:solidFill>
                  <a:srgbClr val="000000"/>
                </a:solidFill>
              </a:rPr>
              <a:t> </a:t>
            </a:r>
          </a:p>
          <a:p>
            <a:pPr eaLnBrk="0" hangingPunct="0">
              <a:defRPr/>
            </a:pPr>
            <a:endParaRPr lang="en-GB" sz="1157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0" name="Text Box 14"/>
          <p:cNvSpPr txBox="1">
            <a:spLocks noChangeArrowheads="1"/>
          </p:cNvSpPr>
          <p:nvPr/>
        </p:nvSpPr>
        <p:spPr bwMode="auto">
          <a:xfrm>
            <a:off x="5712586" y="3150254"/>
            <a:ext cx="1300999" cy="84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9842"/>
          <a:lstStyle/>
          <a:p>
            <a:pPr>
              <a:defRPr/>
            </a:pPr>
            <a:r>
              <a:rPr lang="en-GB" sz="1213" dirty="0" err="1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Paide</a:t>
            </a:r>
            <a:r>
              <a:rPr lang="et-EE" sz="1213" b="1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/</a:t>
            </a:r>
            <a:r>
              <a:rPr lang="et-EE" sz="1213" b="1" strike="sngStrike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Tür</a:t>
            </a:r>
            <a:r>
              <a:rPr lang="et-EE" sz="1213" b="1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i</a:t>
            </a:r>
            <a:r>
              <a:rPr lang="en-GB" sz="1213" dirty="0">
                <a:solidFill>
                  <a:srgbClr val="000000"/>
                </a:solidFill>
                <a:cs typeface="Times New Roman" pitchFamily="18" charset="0"/>
              </a:rPr>
              <a:t>:  </a:t>
            </a:r>
            <a:endParaRPr lang="en-GB" sz="1157" dirty="0">
              <a:solidFill>
                <a:srgbClr val="000000"/>
              </a:solidFill>
            </a:endParaRPr>
          </a:p>
          <a:p>
            <a:pPr eaLnBrk="0" hangingPunct="0">
              <a:defRPr/>
            </a:pPr>
            <a:r>
              <a:rPr lang="et-EE" sz="1213" b="1" dirty="0">
                <a:solidFill>
                  <a:srgbClr val="000000"/>
                </a:solidFill>
              </a:rPr>
              <a:t>Põllumajandus</a:t>
            </a:r>
          </a:p>
          <a:p>
            <a:pPr eaLnBrk="0" hangingPunct="0">
              <a:defRPr/>
            </a:pPr>
            <a:endParaRPr lang="et-EE" sz="4409" dirty="0">
              <a:solidFill>
                <a:srgbClr val="000000"/>
              </a:solidFill>
            </a:endParaRPr>
          </a:p>
        </p:txBody>
      </p:sp>
      <p:sp>
        <p:nvSpPr>
          <p:cNvPr id="20531" name="Rectangle 1"/>
          <p:cNvSpPr>
            <a:spLocks noChangeArrowheads="1"/>
          </p:cNvSpPr>
          <p:nvPr/>
        </p:nvSpPr>
        <p:spPr bwMode="auto">
          <a:xfrm>
            <a:off x="279012" y="-14481"/>
            <a:ext cx="10623179" cy="207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t-EE" sz="2976" dirty="0"/>
              <a:t>Regionaalne spetsialiseerumine ja teadmusasutused</a:t>
            </a:r>
          </a:p>
          <a:p>
            <a:pPr eaLnBrk="1" hangingPunct="1"/>
            <a:endParaRPr lang="et-EE" sz="1984" b="1" dirty="0">
              <a:cs typeface="Times New Roman" panose="02020603050405020304" pitchFamily="18" charset="0"/>
            </a:endParaRPr>
          </a:p>
          <a:p>
            <a:pPr eaLnBrk="1" hangingPunct="1"/>
            <a:r>
              <a:rPr lang="et-EE" sz="1984" b="1" dirty="0">
                <a:cs typeface="Times New Roman" panose="02020603050405020304" pitchFamily="18" charset="0"/>
              </a:rPr>
              <a:t>Peamine maakondlik </a:t>
            </a:r>
          </a:p>
          <a:p>
            <a:pPr eaLnBrk="1" hangingPunct="1"/>
            <a:r>
              <a:rPr lang="et-EE" sz="1984" b="1" dirty="0" err="1">
                <a:cs typeface="Times New Roman" panose="02020603050405020304" pitchFamily="18" charset="0"/>
              </a:rPr>
              <a:t>spetsiliseerumine</a:t>
            </a:r>
            <a:endParaRPr lang="et-EE" sz="1984" b="1" dirty="0">
              <a:cs typeface="Times New Roman" panose="02020603050405020304" pitchFamily="18" charset="0"/>
            </a:endParaRPr>
          </a:p>
          <a:p>
            <a:pPr eaLnBrk="1" hangingPunct="1"/>
            <a:r>
              <a:rPr lang="et-EE" sz="1984" b="1" u="sng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Regionaalsed kõrgkoolid </a:t>
            </a:r>
          </a:p>
          <a:p>
            <a:pPr eaLnBrk="1" hangingPunct="1"/>
            <a:r>
              <a:rPr lang="et-EE" sz="1984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ja   kompetentsikeskused</a:t>
            </a:r>
          </a:p>
        </p:txBody>
      </p:sp>
      <p:sp>
        <p:nvSpPr>
          <p:cNvPr id="20532" name="Oval 10"/>
          <p:cNvSpPr>
            <a:spLocks noChangeArrowheads="1"/>
          </p:cNvSpPr>
          <p:nvPr/>
        </p:nvSpPr>
        <p:spPr bwMode="auto">
          <a:xfrm>
            <a:off x="1644816" y="4937413"/>
            <a:ext cx="208569" cy="216115"/>
          </a:xfrm>
          <a:prstGeom prst="ellipse">
            <a:avLst/>
          </a:prstGeom>
          <a:solidFill>
            <a:srgbClr val="0000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t-EE" sz="4409"/>
          </a:p>
        </p:txBody>
      </p:sp>
      <p:sp>
        <p:nvSpPr>
          <p:cNvPr id="20533" name="Oval 35"/>
          <p:cNvSpPr>
            <a:spLocks noChangeArrowheads="1"/>
          </p:cNvSpPr>
          <p:nvPr/>
        </p:nvSpPr>
        <p:spPr bwMode="auto">
          <a:xfrm>
            <a:off x="5884883" y="4301315"/>
            <a:ext cx="414733" cy="402483"/>
          </a:xfrm>
          <a:prstGeom prst="ellipse">
            <a:avLst/>
          </a:prstGeom>
          <a:solidFill>
            <a:srgbClr val="92D05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t-EE" sz="4409"/>
          </a:p>
        </p:txBody>
      </p:sp>
      <p:sp>
        <p:nvSpPr>
          <p:cNvPr id="57" name="Text Box 14"/>
          <p:cNvSpPr txBox="1">
            <a:spLocks noChangeArrowheads="1"/>
          </p:cNvSpPr>
          <p:nvPr/>
        </p:nvSpPr>
        <p:spPr bwMode="auto">
          <a:xfrm>
            <a:off x="4134958" y="2726382"/>
            <a:ext cx="1301944" cy="84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9842"/>
          <a:lstStyle/>
          <a:p>
            <a:pPr>
              <a:defRPr/>
            </a:pPr>
            <a:r>
              <a:rPr lang="et-EE" sz="1213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Rapla</a:t>
            </a:r>
            <a:r>
              <a:rPr lang="en-GB" sz="1213" dirty="0">
                <a:solidFill>
                  <a:srgbClr val="000000"/>
                </a:solidFill>
                <a:cs typeface="Times New Roman" pitchFamily="18" charset="0"/>
              </a:rPr>
              <a:t>:  </a:t>
            </a:r>
            <a:endParaRPr lang="en-GB" sz="1157" dirty="0">
              <a:solidFill>
                <a:srgbClr val="000000"/>
              </a:solidFill>
            </a:endParaRPr>
          </a:p>
          <a:p>
            <a:pPr eaLnBrk="0" hangingPunct="0">
              <a:defRPr/>
            </a:pPr>
            <a:r>
              <a:rPr lang="et-EE" sz="1213" b="1" dirty="0" err="1"/>
              <a:t>Elamime</a:t>
            </a:r>
            <a:endParaRPr lang="et-EE" sz="1213" b="1" dirty="0"/>
          </a:p>
          <a:p>
            <a:pPr eaLnBrk="0" hangingPunct="0">
              <a:defRPr/>
            </a:pPr>
            <a:r>
              <a:rPr lang="et-EE" sz="1213" b="1" dirty="0"/>
              <a:t>Ehitusmaterjalid</a:t>
            </a:r>
            <a:endParaRPr lang="et-EE" sz="1213" dirty="0"/>
          </a:p>
          <a:p>
            <a:pPr eaLnBrk="0" hangingPunct="0">
              <a:defRPr/>
            </a:pPr>
            <a:endParaRPr lang="et-EE" sz="1213" b="1" dirty="0">
              <a:solidFill>
                <a:srgbClr val="000000"/>
              </a:solidFill>
            </a:endParaRPr>
          </a:p>
          <a:p>
            <a:pPr eaLnBrk="0" hangingPunct="0">
              <a:defRPr/>
            </a:pPr>
            <a:endParaRPr lang="et-EE" sz="4409" dirty="0">
              <a:solidFill>
                <a:srgbClr val="000000"/>
              </a:solidFill>
            </a:endParaRPr>
          </a:p>
        </p:txBody>
      </p:sp>
      <p:sp>
        <p:nvSpPr>
          <p:cNvPr id="58" name="Text Box 14"/>
          <p:cNvSpPr txBox="1">
            <a:spLocks noChangeArrowheads="1"/>
          </p:cNvSpPr>
          <p:nvPr/>
        </p:nvSpPr>
        <p:spPr bwMode="auto">
          <a:xfrm>
            <a:off x="6774665" y="3533098"/>
            <a:ext cx="1262626" cy="488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9842"/>
          <a:lstStyle/>
          <a:p>
            <a:pPr>
              <a:defRPr/>
            </a:pPr>
            <a:r>
              <a:rPr lang="et-EE" sz="1213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Jõgeva</a:t>
            </a:r>
            <a:r>
              <a:rPr lang="en-GB" sz="1213" dirty="0">
                <a:solidFill>
                  <a:srgbClr val="000000"/>
                </a:solidFill>
                <a:cs typeface="Times New Roman" pitchFamily="18" charset="0"/>
              </a:rPr>
              <a:t>:  </a:t>
            </a:r>
            <a:endParaRPr lang="en-GB" sz="1157" dirty="0">
              <a:solidFill>
                <a:srgbClr val="000000"/>
              </a:solidFill>
            </a:endParaRPr>
          </a:p>
          <a:p>
            <a:pPr eaLnBrk="0" hangingPunct="0">
              <a:defRPr/>
            </a:pPr>
            <a:r>
              <a:rPr lang="et-EE" sz="1213" b="1" dirty="0" err="1"/>
              <a:t>Elamime</a:t>
            </a:r>
            <a:r>
              <a:rPr lang="et-EE" sz="1213" b="1" dirty="0"/>
              <a:t>, </a:t>
            </a:r>
            <a:endParaRPr lang="et-EE" sz="1213" b="1" dirty="0">
              <a:solidFill>
                <a:srgbClr val="000000"/>
              </a:solidFill>
            </a:endParaRPr>
          </a:p>
          <a:p>
            <a:pPr eaLnBrk="0" hangingPunct="0">
              <a:defRPr/>
            </a:pPr>
            <a:endParaRPr lang="et-EE" sz="4409" dirty="0">
              <a:solidFill>
                <a:srgbClr val="000000"/>
              </a:solidFill>
            </a:endParaRPr>
          </a:p>
        </p:txBody>
      </p:sp>
      <p:sp>
        <p:nvSpPr>
          <p:cNvPr id="59" name="Text Box 14"/>
          <p:cNvSpPr txBox="1">
            <a:spLocks noChangeArrowheads="1"/>
          </p:cNvSpPr>
          <p:nvPr/>
        </p:nvSpPr>
        <p:spPr bwMode="auto">
          <a:xfrm>
            <a:off x="8058289" y="5323271"/>
            <a:ext cx="1256391" cy="733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9842"/>
          <a:lstStyle/>
          <a:p>
            <a:pPr>
              <a:defRPr/>
            </a:pPr>
            <a:r>
              <a:rPr lang="et-EE" sz="1213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Põlva</a:t>
            </a:r>
            <a:r>
              <a:rPr lang="en-GB" sz="1213" dirty="0">
                <a:solidFill>
                  <a:srgbClr val="000000"/>
                </a:solidFill>
                <a:cs typeface="Times New Roman" pitchFamily="18" charset="0"/>
              </a:rPr>
              <a:t>:  </a:t>
            </a:r>
            <a:endParaRPr lang="en-GB" sz="1157" dirty="0">
              <a:solidFill>
                <a:srgbClr val="000000"/>
              </a:solidFill>
            </a:endParaRPr>
          </a:p>
          <a:p>
            <a:pPr eaLnBrk="0" hangingPunct="0">
              <a:defRPr/>
            </a:pPr>
            <a:r>
              <a:rPr lang="et-EE" sz="1213" b="1" dirty="0"/>
              <a:t>Elamine, puidutöötlemine</a:t>
            </a:r>
            <a:endParaRPr lang="et-EE" sz="1213" b="1" dirty="0">
              <a:solidFill>
                <a:srgbClr val="000000"/>
              </a:solidFill>
            </a:endParaRPr>
          </a:p>
          <a:p>
            <a:pPr eaLnBrk="0" hangingPunct="0">
              <a:defRPr/>
            </a:pPr>
            <a:endParaRPr lang="et-EE" sz="4409" dirty="0">
              <a:solidFill>
                <a:srgbClr val="000000"/>
              </a:solidFill>
            </a:endParaRPr>
          </a:p>
        </p:txBody>
      </p:sp>
      <p:sp>
        <p:nvSpPr>
          <p:cNvPr id="20537" name="Ristkülik 3"/>
          <p:cNvSpPr>
            <a:spLocks noChangeArrowheads="1"/>
          </p:cNvSpPr>
          <p:nvPr/>
        </p:nvSpPr>
        <p:spPr bwMode="auto">
          <a:xfrm>
            <a:off x="446117" y="6954200"/>
            <a:ext cx="9086142" cy="49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t-EE" sz="2646" b="1" i="1" dirty="0">
                <a:latin typeface="Lucida Handwriting" panose="03010101010101010101" pitchFamily="66" charset="0"/>
                <a:cs typeface="Times New Roman" panose="02020603050405020304" pitchFamily="18" charset="0"/>
              </a:rPr>
              <a:t>Vana </a:t>
            </a:r>
            <a:r>
              <a:rPr lang="et-EE" sz="2646" dirty="0">
                <a:cs typeface="Times New Roman" panose="02020603050405020304" pitchFamily="18" charset="0"/>
              </a:rPr>
              <a:t> ja </a:t>
            </a:r>
            <a:r>
              <a:rPr lang="et-EE" sz="2646" b="1" dirty="0">
                <a:cs typeface="Times New Roman" panose="02020603050405020304" pitchFamily="18" charset="0"/>
              </a:rPr>
              <a:t>praegune</a:t>
            </a:r>
            <a:r>
              <a:rPr lang="et-EE" sz="2646" dirty="0">
                <a:cs typeface="Times New Roman" panose="02020603050405020304" pitchFamily="18" charset="0"/>
              </a:rPr>
              <a:t> regionaalne</a:t>
            </a:r>
            <a:r>
              <a:rPr lang="et-EE" sz="2646" b="1" i="1" dirty="0">
                <a:cs typeface="Times New Roman" panose="02020603050405020304" pitchFamily="18" charset="0"/>
              </a:rPr>
              <a:t> </a:t>
            </a:r>
            <a:r>
              <a:rPr lang="et-EE" sz="2646" dirty="0">
                <a:cs typeface="Times New Roman" panose="02020603050405020304" pitchFamily="18" charset="0"/>
              </a:rPr>
              <a:t>spetsialiseerumine</a:t>
            </a:r>
            <a:endParaRPr lang="et-EE" sz="2646" dirty="0"/>
          </a:p>
        </p:txBody>
      </p:sp>
      <p:sp>
        <p:nvSpPr>
          <p:cNvPr id="61" name="Text Box 13"/>
          <p:cNvSpPr txBox="1">
            <a:spLocks noChangeArrowheads="1"/>
          </p:cNvSpPr>
          <p:nvPr/>
        </p:nvSpPr>
        <p:spPr bwMode="auto">
          <a:xfrm>
            <a:off x="5766255" y="871948"/>
            <a:ext cx="1525934" cy="967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9842"/>
          <a:lstStyle/>
          <a:p>
            <a:pPr algn="r">
              <a:defRPr/>
            </a:pPr>
            <a:r>
              <a:rPr lang="et-EE" sz="1213" dirty="0">
                <a:solidFill>
                  <a:srgbClr val="000000"/>
                </a:solidFill>
              </a:rPr>
              <a:t>Lääne-Viruma</a:t>
            </a:r>
            <a:r>
              <a:rPr lang="et-EE" sz="1213" b="1" dirty="0">
                <a:solidFill>
                  <a:srgbClr val="000000"/>
                </a:solidFill>
              </a:rPr>
              <a:t>a</a:t>
            </a:r>
          </a:p>
          <a:p>
            <a:pPr algn="r">
              <a:defRPr/>
            </a:pPr>
            <a:r>
              <a:rPr lang="et-EE" sz="1213" b="1" dirty="0"/>
              <a:t>Ehitusmaterjalid, toit </a:t>
            </a:r>
          </a:p>
          <a:p>
            <a:pPr algn="r">
              <a:defRPr/>
            </a:pPr>
            <a:r>
              <a:rPr lang="et-EE" sz="1213" b="1" dirty="0"/>
              <a:t> </a:t>
            </a:r>
            <a:r>
              <a:rPr lang="en-GB" sz="1764" b="1" u="sng" dirty="0" err="1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Rakvere</a:t>
            </a:r>
            <a:endParaRPr lang="et-EE" sz="1157" b="1" dirty="0">
              <a:solidFill>
                <a:srgbClr val="000000"/>
              </a:solidFill>
            </a:endParaRPr>
          </a:p>
          <a:p>
            <a:pPr algn="r">
              <a:defRPr/>
            </a:pPr>
            <a:endParaRPr lang="en-GB" sz="1157" b="1" dirty="0">
              <a:solidFill>
                <a:srgbClr val="000000"/>
              </a:solidFill>
            </a:endParaRPr>
          </a:p>
        </p:txBody>
      </p:sp>
      <p:sp>
        <p:nvSpPr>
          <p:cNvPr id="2" name="Isosceles Triangle 1"/>
          <p:cNvSpPr/>
          <p:nvPr/>
        </p:nvSpPr>
        <p:spPr>
          <a:xfrm>
            <a:off x="3155089" y="2992371"/>
            <a:ext cx="276488" cy="239739"/>
          </a:xfrm>
          <a:prstGeom prst="triangl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84"/>
          </a:p>
        </p:txBody>
      </p:sp>
      <p:sp>
        <p:nvSpPr>
          <p:cNvPr id="60" name="Isosceles Triangle 59"/>
          <p:cNvSpPr/>
          <p:nvPr/>
        </p:nvSpPr>
        <p:spPr>
          <a:xfrm>
            <a:off x="1727391" y="4982773"/>
            <a:ext cx="276488" cy="239739"/>
          </a:xfrm>
          <a:prstGeom prst="triangle">
            <a:avLst/>
          </a:prstGeom>
          <a:solidFill>
            <a:srgbClr val="66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84"/>
          </a:p>
        </p:txBody>
      </p:sp>
      <p:sp>
        <p:nvSpPr>
          <p:cNvPr id="62" name="Isosceles Triangle 61"/>
          <p:cNvSpPr/>
          <p:nvPr/>
        </p:nvSpPr>
        <p:spPr>
          <a:xfrm>
            <a:off x="7223401" y="1793881"/>
            <a:ext cx="276488" cy="239739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84"/>
          </a:p>
        </p:txBody>
      </p:sp>
      <p:sp>
        <p:nvSpPr>
          <p:cNvPr id="63" name="Isosceles Triangle 62"/>
          <p:cNvSpPr/>
          <p:nvPr/>
        </p:nvSpPr>
        <p:spPr>
          <a:xfrm>
            <a:off x="8678792" y="1803298"/>
            <a:ext cx="276488" cy="239739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84"/>
          </a:p>
        </p:txBody>
      </p:sp>
      <p:sp>
        <p:nvSpPr>
          <p:cNvPr id="64" name="Isosceles Triangle 63"/>
          <p:cNvSpPr/>
          <p:nvPr/>
        </p:nvSpPr>
        <p:spPr>
          <a:xfrm>
            <a:off x="6132586" y="5128155"/>
            <a:ext cx="276488" cy="239739"/>
          </a:xfrm>
          <a:prstGeom prst="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84"/>
          </a:p>
        </p:txBody>
      </p:sp>
      <p:sp>
        <p:nvSpPr>
          <p:cNvPr id="65" name="Isosceles Triangle 64"/>
          <p:cNvSpPr/>
          <p:nvPr/>
        </p:nvSpPr>
        <p:spPr>
          <a:xfrm>
            <a:off x="8004918" y="6037965"/>
            <a:ext cx="276488" cy="239739"/>
          </a:xfrm>
          <a:prstGeom prst="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84"/>
          </a:p>
        </p:txBody>
      </p:sp>
      <p:sp>
        <p:nvSpPr>
          <p:cNvPr id="66" name="Text Box 48"/>
          <p:cNvSpPr txBox="1">
            <a:spLocks noChangeArrowheads="1"/>
          </p:cNvSpPr>
          <p:nvPr/>
        </p:nvSpPr>
        <p:spPr bwMode="auto">
          <a:xfrm>
            <a:off x="5315283" y="1212698"/>
            <a:ext cx="3328357" cy="67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t-EE" sz="2205" b="1" dirty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Põllumajandus</a:t>
            </a:r>
            <a:endParaRPr lang="en-GB" sz="3086" b="1" dirty="0">
              <a:solidFill>
                <a:srgbClr val="C00000"/>
              </a:solidFill>
            </a:endParaRPr>
          </a:p>
        </p:txBody>
      </p:sp>
      <p:sp>
        <p:nvSpPr>
          <p:cNvPr id="67" name="Isosceles Triangle 66"/>
          <p:cNvSpPr/>
          <p:nvPr/>
        </p:nvSpPr>
        <p:spPr>
          <a:xfrm>
            <a:off x="653620" y="1718867"/>
            <a:ext cx="276488" cy="274299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84"/>
          </a:p>
        </p:txBody>
      </p:sp>
    </p:spTree>
    <p:extLst>
      <p:ext uri="{BB962C8B-B14F-4D97-AF65-F5344CB8AC3E}">
        <p14:creationId xmlns:p14="http://schemas.microsoft.com/office/powerpoint/2010/main" val="165301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626" y="302737"/>
            <a:ext cx="9525058" cy="619582"/>
          </a:xfrm>
        </p:spPr>
        <p:txBody>
          <a:bodyPr/>
          <a:lstStyle/>
          <a:p>
            <a:r>
              <a:rPr lang="et-EE" dirty="0"/>
              <a:t>Kuidas </a:t>
            </a:r>
            <a:r>
              <a:rPr lang="et-EE" dirty="0" err="1" smtClean="0"/>
              <a:t>RISi</a:t>
            </a:r>
            <a:r>
              <a:rPr lang="et-EE" dirty="0" smtClean="0"/>
              <a:t> haldamist </a:t>
            </a:r>
            <a:r>
              <a:rPr lang="et-EE" dirty="0"/>
              <a:t>tõhustada?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01" y="1001695"/>
            <a:ext cx="9763185" cy="6429414"/>
          </a:xfrm>
        </p:spPr>
        <p:txBody>
          <a:bodyPr>
            <a:normAutofit/>
          </a:bodyPr>
          <a:lstStyle/>
          <a:p>
            <a:r>
              <a:rPr lang="et-EE" sz="3200" dirty="0" smtClean="0"/>
              <a:t>Lisada TAI strateegiasse ruumidimensioon</a:t>
            </a:r>
          </a:p>
          <a:p>
            <a:pPr lvl="1"/>
            <a:r>
              <a:rPr lang="et-EE" sz="3200" dirty="0"/>
              <a:t>j</a:t>
            </a:r>
            <a:r>
              <a:rPr lang="et-EE" sz="3200" dirty="0" smtClean="0"/>
              <a:t>a DUI ja CCI innovatsiooni tüübid</a:t>
            </a:r>
          </a:p>
          <a:p>
            <a:r>
              <a:rPr lang="et-EE" sz="3200" dirty="0" smtClean="0"/>
              <a:t>Leida </a:t>
            </a:r>
            <a:r>
              <a:rPr lang="et-EE" sz="3200" dirty="0" err="1" smtClean="0"/>
              <a:t>RISile</a:t>
            </a:r>
            <a:r>
              <a:rPr lang="et-EE" sz="3200" dirty="0" smtClean="0"/>
              <a:t> </a:t>
            </a:r>
            <a:r>
              <a:rPr lang="et-EE" sz="3200" b="1" dirty="0" smtClean="0">
                <a:solidFill>
                  <a:srgbClr val="00B0F0"/>
                </a:solidFill>
              </a:rPr>
              <a:t>KOHAPEALNE omanik</a:t>
            </a:r>
          </a:p>
          <a:p>
            <a:pPr lvl="1"/>
            <a:r>
              <a:rPr lang="et-EE" sz="3200" dirty="0" smtClean="0"/>
              <a:t>Anda </a:t>
            </a:r>
            <a:r>
              <a:rPr lang="et-EE" sz="3200" dirty="0"/>
              <a:t>ettevõtluse arenduse </a:t>
            </a:r>
            <a:r>
              <a:rPr lang="et-EE" sz="3200" dirty="0" smtClean="0"/>
              <a:t>kohustus ja vahendid omavalitsustele?</a:t>
            </a:r>
          </a:p>
          <a:p>
            <a:pPr lvl="2"/>
            <a:r>
              <a:rPr lang="et-EE" sz="2800" dirty="0" smtClean="0"/>
              <a:t>Koos arvestatava tulubaasiga (nt. ettevõtte tulumaks?)</a:t>
            </a:r>
          </a:p>
          <a:p>
            <a:r>
              <a:rPr lang="et-EE" sz="3200" dirty="0" smtClean="0"/>
              <a:t>Tugevdada </a:t>
            </a:r>
            <a:r>
              <a:rPr lang="et-EE" sz="3200" dirty="0"/>
              <a:t>funktsionaalsete linnaregioonide haldust (KOV liit) </a:t>
            </a:r>
            <a:r>
              <a:rPr lang="et-EE" sz="3200" dirty="0" smtClean="0"/>
              <a:t>ja demokraatiat</a:t>
            </a:r>
          </a:p>
          <a:p>
            <a:pPr lvl="1"/>
            <a:r>
              <a:rPr lang="et-EE" sz="3200" dirty="0"/>
              <a:t>Hoida </a:t>
            </a:r>
            <a:r>
              <a:rPr lang="et-EE" sz="3200" dirty="0" smtClean="0"/>
              <a:t>ja tuua juurde häid inimesi</a:t>
            </a:r>
            <a:endParaRPr lang="et-EE" sz="3200" dirty="0"/>
          </a:p>
          <a:p>
            <a:pPr lvl="2"/>
            <a:r>
              <a:rPr lang="et-EE" sz="2800" dirty="0"/>
              <a:t>Riigiasutuste Tallinnast väljapoole </a:t>
            </a:r>
            <a:r>
              <a:rPr lang="et-EE" sz="2800" dirty="0" smtClean="0"/>
              <a:t>paigutamine</a:t>
            </a:r>
          </a:p>
          <a:p>
            <a:pPr lvl="2"/>
            <a:r>
              <a:rPr lang="et-EE" sz="2800" dirty="0" smtClean="0"/>
              <a:t>Arvestada kohalike </a:t>
            </a:r>
            <a:r>
              <a:rPr lang="et-EE" sz="2800" dirty="0" err="1" smtClean="0"/>
              <a:t>klastritega</a:t>
            </a:r>
            <a:endParaRPr lang="et-EE" sz="2800" dirty="0"/>
          </a:p>
          <a:p>
            <a:pPr marL="0" indent="0">
              <a:buNone/>
            </a:pPr>
            <a:endParaRPr lang="et-EE" sz="3200" dirty="0"/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01957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t-EE" sz="4800" dirty="0" smtClean="0"/>
              <a:t>Maakonnastrateegia protsessi mõtteid</a:t>
            </a:r>
            <a:endParaRPr lang="et-EE" sz="48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19861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Kriitilised </a:t>
            </a:r>
            <a:r>
              <a:rPr lang="et-EE" dirty="0" err="1" smtClean="0"/>
              <a:t>küssid</a:t>
            </a:r>
            <a:endParaRPr lang="et-E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9923" y="1089498"/>
            <a:ext cx="10223771" cy="6342434"/>
          </a:xfrm>
        </p:spPr>
        <p:txBody>
          <a:bodyPr>
            <a:noAutofit/>
          </a:bodyPr>
          <a:lstStyle/>
          <a:p>
            <a:r>
              <a:rPr lang="et-EE" sz="3200" dirty="0"/>
              <a:t>Kuidas KOV juhid </a:t>
            </a:r>
            <a:r>
              <a:rPr lang="et-EE" sz="3200" dirty="0" smtClean="0"/>
              <a:t>koostööle saada?</a:t>
            </a:r>
          </a:p>
          <a:p>
            <a:r>
              <a:rPr lang="et-EE" sz="3200" dirty="0" smtClean="0"/>
              <a:t>Kuidas tagada strateegilisus?</a:t>
            </a:r>
          </a:p>
          <a:p>
            <a:pPr lvl="1"/>
            <a:r>
              <a:rPr lang="et-EE" sz="3200" b="1" dirty="0"/>
              <a:t>tarkuse k</a:t>
            </a:r>
            <a:r>
              <a:rPr lang="et-EE" sz="3200" b="1" dirty="0" smtClean="0"/>
              <a:t>aasamine väljastpoolt</a:t>
            </a:r>
            <a:endParaRPr lang="et-EE" sz="3200" dirty="0"/>
          </a:p>
          <a:p>
            <a:pPr lvl="2"/>
            <a:r>
              <a:rPr lang="et-EE" sz="2800" dirty="0" err="1" smtClean="0"/>
              <a:t>Kopipasteet</a:t>
            </a:r>
            <a:r>
              <a:rPr lang="et-EE" sz="2800" dirty="0" smtClean="0"/>
              <a:t> konsultant?</a:t>
            </a:r>
          </a:p>
          <a:p>
            <a:pPr lvl="2"/>
            <a:r>
              <a:rPr lang="et-EE" sz="2800" dirty="0" smtClean="0"/>
              <a:t>Teeks ise!</a:t>
            </a:r>
          </a:p>
          <a:p>
            <a:pPr lvl="1"/>
            <a:r>
              <a:rPr lang="et-EE" sz="3200" dirty="0" smtClean="0"/>
              <a:t>analüüsitöö tehtagu </a:t>
            </a:r>
            <a:r>
              <a:rPr lang="et-EE" sz="3200" dirty="0"/>
              <a:t>pigem </a:t>
            </a:r>
            <a:r>
              <a:rPr lang="et-EE" sz="3200" dirty="0" smtClean="0"/>
              <a:t>üle-Eesti ühtselt ära</a:t>
            </a:r>
          </a:p>
          <a:p>
            <a:r>
              <a:rPr lang="et-EE" sz="3200" dirty="0" err="1" smtClean="0"/>
              <a:t>RaM</a:t>
            </a:r>
            <a:r>
              <a:rPr lang="et-EE" sz="3200" dirty="0" smtClean="0"/>
              <a:t> enda meetmete kokkupanek</a:t>
            </a:r>
          </a:p>
          <a:p>
            <a:r>
              <a:rPr lang="et-EE" sz="3200" dirty="0" smtClean="0"/>
              <a:t>Seniste </a:t>
            </a:r>
            <a:r>
              <a:rPr lang="et-EE" sz="3200" dirty="0"/>
              <a:t>paralleelsete regionaalsete (LEADER, </a:t>
            </a:r>
            <a:r>
              <a:rPr lang="et-EE" sz="3200" dirty="0" smtClean="0"/>
              <a:t>kalandus</a:t>
            </a:r>
            <a:r>
              <a:rPr lang="et-EE" sz="3200" dirty="0"/>
              <a:t>, </a:t>
            </a:r>
            <a:r>
              <a:rPr lang="et-EE" sz="3200" dirty="0" smtClean="0"/>
              <a:t>PKT…) </a:t>
            </a:r>
            <a:r>
              <a:rPr lang="et-EE" sz="3200" dirty="0"/>
              <a:t>strateegiate/kavade </a:t>
            </a:r>
            <a:r>
              <a:rPr lang="et-EE" sz="3200" dirty="0" err="1"/>
              <a:t>kokkuviimine</a:t>
            </a:r>
            <a:r>
              <a:rPr lang="et-EE" sz="3200" dirty="0"/>
              <a:t> </a:t>
            </a:r>
          </a:p>
          <a:p>
            <a:r>
              <a:rPr lang="et-EE" sz="3200" dirty="0" smtClean="0"/>
              <a:t>Nihutada piiri </a:t>
            </a:r>
            <a:r>
              <a:rPr lang="et-EE" sz="3200" dirty="0"/>
              <a:t>harukondlike </a:t>
            </a:r>
            <a:r>
              <a:rPr lang="et-EE" sz="3200" dirty="0" smtClean="0"/>
              <a:t>strateegiatega</a:t>
            </a:r>
          </a:p>
          <a:p>
            <a:pPr lvl="1"/>
            <a:r>
              <a:rPr lang="et-EE" sz="3200" dirty="0" smtClean="0"/>
              <a:t>Võimalus detsentraliseerida</a:t>
            </a:r>
          </a:p>
          <a:p>
            <a:r>
              <a:rPr lang="et-EE" sz="3200" dirty="0"/>
              <a:t>Spetsialiseerumine maakondade vahel</a:t>
            </a:r>
          </a:p>
          <a:p>
            <a:endParaRPr lang="et-EE" sz="3200" dirty="0" smtClean="0"/>
          </a:p>
          <a:p>
            <a:pPr marL="0" indent="0">
              <a:buNone/>
            </a:pPr>
            <a:r>
              <a:rPr lang="et-EE" sz="3200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5448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Täiendavad tegevused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770" y="1319197"/>
            <a:ext cx="9504918" cy="5898726"/>
          </a:xfrm>
        </p:spPr>
        <p:txBody>
          <a:bodyPr>
            <a:normAutofit/>
          </a:bodyPr>
          <a:lstStyle/>
          <a:p>
            <a:r>
              <a:rPr lang="et-EE" sz="2800" dirty="0" smtClean="0"/>
              <a:t>Kohaturundus </a:t>
            </a:r>
          </a:p>
          <a:p>
            <a:pPr lvl="1"/>
            <a:r>
              <a:rPr lang="et-EE" sz="2800" dirty="0"/>
              <a:t>t</a:t>
            </a:r>
            <a:r>
              <a:rPr lang="et-EE" sz="2800" dirty="0" smtClean="0"/>
              <a:t>urism</a:t>
            </a:r>
          </a:p>
          <a:p>
            <a:pPr lvl="1"/>
            <a:r>
              <a:rPr lang="et-EE" sz="2800" dirty="0"/>
              <a:t>i</a:t>
            </a:r>
            <a:r>
              <a:rPr lang="et-EE" sz="2800" dirty="0" smtClean="0"/>
              <a:t>nvestorid </a:t>
            </a:r>
          </a:p>
          <a:p>
            <a:r>
              <a:rPr lang="et-EE" sz="2800" dirty="0" smtClean="0"/>
              <a:t>Tööstustaristu koordineeritud arendamine</a:t>
            </a:r>
          </a:p>
          <a:p>
            <a:pPr lvl="1"/>
            <a:r>
              <a:rPr lang="et-EE" sz="2800" dirty="0"/>
              <a:t>k</a:t>
            </a:r>
            <a:r>
              <a:rPr lang="et-EE" sz="2800" dirty="0" smtClean="0"/>
              <a:t>ombineerimine </a:t>
            </a:r>
            <a:r>
              <a:rPr lang="et-EE" sz="2800" dirty="0" err="1" smtClean="0"/>
              <a:t>bioenegeetikaga</a:t>
            </a:r>
            <a:endParaRPr lang="et-EE" sz="2800" dirty="0" smtClean="0"/>
          </a:p>
          <a:p>
            <a:pPr lvl="1"/>
            <a:r>
              <a:rPr lang="et-EE" sz="2800" dirty="0"/>
              <a:t>e</a:t>
            </a:r>
            <a:r>
              <a:rPr lang="et-EE" sz="2800" dirty="0" smtClean="0"/>
              <a:t>lamumajanduse korraldamine</a:t>
            </a:r>
            <a:endParaRPr lang="et-EE" sz="2800" dirty="0"/>
          </a:p>
          <a:p>
            <a:r>
              <a:rPr lang="et-EE" sz="2800" dirty="0" smtClean="0"/>
              <a:t>Hõbemajandus: </a:t>
            </a:r>
          </a:p>
          <a:p>
            <a:pPr lvl="1"/>
            <a:r>
              <a:rPr lang="et-EE" sz="2800" dirty="0"/>
              <a:t>e</a:t>
            </a:r>
            <a:r>
              <a:rPr lang="et-EE" sz="2800" dirty="0" smtClean="0"/>
              <a:t>lamine, </a:t>
            </a:r>
            <a:r>
              <a:rPr lang="et-EE" sz="2800" dirty="0" err="1" smtClean="0"/>
              <a:t>teisekodunsus</a:t>
            </a:r>
            <a:endParaRPr lang="et-EE" sz="3600" dirty="0"/>
          </a:p>
          <a:p>
            <a:pPr lvl="1"/>
            <a:r>
              <a:rPr lang="et-EE" sz="2800" dirty="0" smtClean="0"/>
              <a:t>tervis ja hooldus</a:t>
            </a:r>
          </a:p>
          <a:p>
            <a:r>
              <a:rPr lang="et-EE" sz="2800" dirty="0" smtClean="0"/>
              <a:t>Ühistranspordisüsteemid</a:t>
            </a:r>
          </a:p>
          <a:p>
            <a:r>
              <a:rPr lang="et-EE" sz="2800" dirty="0" smtClean="0"/>
              <a:t>Kutse- </a:t>
            </a:r>
            <a:r>
              <a:rPr lang="et-EE" sz="2800" dirty="0"/>
              <a:t>&amp; </a:t>
            </a:r>
            <a:r>
              <a:rPr lang="et-EE" sz="2800" dirty="0" smtClean="0"/>
              <a:t>kõrgharidus!? </a:t>
            </a:r>
          </a:p>
          <a:p>
            <a:endParaRPr lang="et-EE" sz="2800" dirty="0"/>
          </a:p>
        </p:txBody>
      </p:sp>
    </p:spTree>
    <p:extLst>
      <p:ext uri="{BB962C8B-B14F-4D97-AF65-F5344CB8AC3E}">
        <p14:creationId xmlns:p14="http://schemas.microsoft.com/office/powerpoint/2010/main" val="116253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Hoogu maha!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sz="3200" dirty="0" smtClean="0"/>
              <a:t>Muuseumid</a:t>
            </a:r>
          </a:p>
          <a:p>
            <a:r>
              <a:rPr lang="et-EE" sz="3200" dirty="0" smtClean="0"/>
              <a:t>Kergliiklusteed</a:t>
            </a:r>
          </a:p>
          <a:p>
            <a:r>
              <a:rPr lang="et-EE" sz="3200" dirty="0" smtClean="0"/>
              <a:t>Ujulad jm sporditaristu, </a:t>
            </a:r>
          </a:p>
          <a:p>
            <a:pPr lvl="1"/>
            <a:r>
              <a:rPr lang="et-EE" sz="3200" dirty="0" smtClean="0"/>
              <a:t>Nt kunstlume tegemine</a:t>
            </a:r>
          </a:p>
          <a:p>
            <a:r>
              <a:rPr lang="et-EE" sz="3200" dirty="0" smtClean="0"/>
              <a:t>LEADER „koostöö“ Itaalia-Hispaania jt. soojade maadega…</a:t>
            </a:r>
          </a:p>
          <a:p>
            <a:endParaRPr lang="et-EE" sz="3200" dirty="0"/>
          </a:p>
        </p:txBody>
      </p:sp>
    </p:spTree>
    <p:extLst>
      <p:ext uri="{BB962C8B-B14F-4D97-AF65-F5344CB8AC3E}">
        <p14:creationId xmlns:p14="http://schemas.microsoft.com/office/powerpoint/2010/main" val="385931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3865" y="363448"/>
            <a:ext cx="10398053" cy="1018887"/>
          </a:xfrm>
        </p:spPr>
        <p:txBody>
          <a:bodyPr/>
          <a:lstStyle/>
          <a:p>
            <a:pPr eaLnBrk="1" hangingPunct="1">
              <a:defRPr/>
            </a:pPr>
            <a:r>
              <a:rPr lang="et-EE" altLang="et-EE" dirty="0" smtClean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Tehnoloogiamuutus</a:t>
            </a:r>
            <a:endParaRPr lang="en-GB" altLang="et-EE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503865" y="1382335"/>
            <a:ext cx="10081316" cy="6049596"/>
          </a:xfrm>
        </p:spPr>
        <p:txBody>
          <a:bodyPr>
            <a:normAutofit/>
          </a:bodyPr>
          <a:lstStyle/>
          <a:p>
            <a:pPr eaLnBrk="1" hangingPunct="1"/>
            <a:r>
              <a:rPr lang="et-EE" altLang="et-EE" dirty="0" smtClean="0"/>
              <a:t>U</a:t>
            </a:r>
            <a:r>
              <a:rPr lang="et-EE" altLang="et-EE" dirty="0" smtClean="0">
                <a:cs typeface="Times New Roman" pitchFamily="18" charset="0"/>
              </a:rPr>
              <a:t>ued tehnoloogiad </a:t>
            </a:r>
          </a:p>
          <a:p>
            <a:pPr lvl="1"/>
            <a:r>
              <a:rPr lang="et-EE" altLang="et-EE" dirty="0" smtClean="0">
                <a:cs typeface="Times New Roman" pitchFamily="18" charset="0"/>
              </a:rPr>
              <a:t>Füüsilise kauguse kadu</a:t>
            </a:r>
          </a:p>
          <a:p>
            <a:pPr lvl="1" eaLnBrk="1" hangingPunct="1"/>
            <a:r>
              <a:rPr lang="et-EE" altLang="et-EE" dirty="0" smtClean="0">
                <a:cs typeface="Times New Roman" pitchFamily="18" charset="0"/>
              </a:rPr>
              <a:t>Võrgu rakenduste ning raskelt mõõdetavate majandustegurite (telekommunikatsioon, massikommunikatsioon, </a:t>
            </a:r>
            <a:r>
              <a:rPr lang="et-EE" altLang="et-EE" dirty="0" err="1" smtClean="0">
                <a:cs typeface="Times New Roman" pitchFamily="18" charset="0"/>
              </a:rPr>
              <a:t>www</a:t>
            </a:r>
            <a:r>
              <a:rPr lang="et-EE" altLang="et-EE" dirty="0" smtClean="0">
                <a:cs typeface="Times New Roman" pitchFamily="18" charset="0"/>
              </a:rPr>
              <a:t>) mõju majandusele</a:t>
            </a:r>
          </a:p>
          <a:p>
            <a:pPr lvl="1" eaLnBrk="1" hangingPunct="1"/>
            <a:r>
              <a:rPr lang="et-EE" altLang="et-EE" dirty="0" smtClean="0">
                <a:cs typeface="Times New Roman" pitchFamily="18" charset="0"/>
              </a:rPr>
              <a:t> Võrgustumine ja paindlikkuse kasv </a:t>
            </a:r>
          </a:p>
          <a:p>
            <a:pPr lvl="1" eaLnBrk="1" hangingPunct="1"/>
            <a:r>
              <a:rPr lang="et-EE" altLang="et-EE" dirty="0" smtClean="0">
                <a:cs typeface="Times New Roman" pitchFamily="18" charset="0"/>
              </a:rPr>
              <a:t> Info kui toore ja kaup. Infoplahvatus</a:t>
            </a:r>
            <a:endParaRPr lang="et-EE" altLang="et-EE" dirty="0" smtClean="0"/>
          </a:p>
          <a:p>
            <a:pPr eaLnBrk="1" hangingPunct="1"/>
            <a:r>
              <a:rPr lang="et-EE" altLang="et-EE" dirty="0" smtClean="0"/>
              <a:t>S</a:t>
            </a:r>
            <a:r>
              <a:rPr lang="et-EE" altLang="et-EE" dirty="0" smtClean="0">
                <a:cs typeface="Times New Roman" pitchFamily="18" charset="0"/>
              </a:rPr>
              <a:t>otsiaalse ja tunderuumi tähtsuse suurenemine</a:t>
            </a:r>
          </a:p>
          <a:p>
            <a:pPr eaLnBrk="1" hangingPunct="1"/>
            <a:r>
              <a:rPr lang="et-EE" altLang="et-EE" dirty="0" smtClean="0">
                <a:cs typeface="Times New Roman" pitchFamily="18" charset="0"/>
              </a:rPr>
              <a:t>Kasv keskustes, aga võimalused ka mujal, </a:t>
            </a:r>
            <a:r>
              <a:rPr lang="et-EE" altLang="et-EE" b="1" dirty="0" smtClean="0">
                <a:solidFill>
                  <a:srgbClr val="FF0000"/>
                </a:solidFill>
                <a:cs typeface="Times New Roman" pitchFamily="18" charset="0"/>
              </a:rPr>
              <a:t>kui ühendus globaalse võrguga</a:t>
            </a:r>
            <a:endParaRPr lang="en-GB" altLang="et-EE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eaLnBrk="1" hangingPunct="1"/>
            <a:endParaRPr lang="en-GB" altLang="et-EE" sz="3600" dirty="0" smtClean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91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CP">
      <a:dk1>
        <a:srgbClr val="605551"/>
      </a:dk1>
      <a:lt1>
        <a:srgbClr val="FFFFFF"/>
      </a:lt1>
      <a:dk2>
        <a:srgbClr val="605551"/>
      </a:dk2>
      <a:lt2>
        <a:srgbClr val="FFFFFF"/>
      </a:lt2>
      <a:accent1>
        <a:srgbClr val="FFFFFF"/>
      </a:accent1>
      <a:accent2>
        <a:srgbClr val="DAD7CB"/>
      </a:accent2>
      <a:accent3>
        <a:srgbClr val="A59D95"/>
      </a:accent3>
      <a:accent4>
        <a:srgbClr val="675C53"/>
      </a:accent4>
      <a:accent5>
        <a:srgbClr val="342F2B"/>
      </a:accent5>
      <a:accent6>
        <a:srgbClr val="97082F"/>
      </a:accent6>
      <a:hlink>
        <a:srgbClr val="97082F"/>
      </a:hlink>
      <a:folHlink>
        <a:srgbClr val="9708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4. PPT pakkumise põhi">
  <a:themeElements>
    <a:clrScheme name="Implement">
      <a:dk1>
        <a:srgbClr val="3D3935"/>
      </a:dk1>
      <a:lt1>
        <a:sysClr val="window" lastClr="FFFFFF"/>
      </a:lt1>
      <a:dk2>
        <a:srgbClr val="3D3935"/>
      </a:dk2>
      <a:lt2>
        <a:srgbClr val="FFFFFF"/>
      </a:lt2>
      <a:accent1>
        <a:srgbClr val="FFFFFF"/>
      </a:accent1>
      <a:accent2>
        <a:srgbClr val="DAD7CB"/>
      </a:accent2>
      <a:accent3>
        <a:srgbClr val="A59D95"/>
      </a:accent3>
      <a:accent4>
        <a:srgbClr val="675C53"/>
      </a:accent4>
      <a:accent5>
        <a:srgbClr val="3D3935"/>
      </a:accent5>
      <a:accent6>
        <a:srgbClr val="DC4817"/>
      </a:accent6>
      <a:hlink>
        <a:srgbClr val="DC4817"/>
      </a:hlink>
      <a:folHlink>
        <a:srgbClr val="A59D95"/>
      </a:folHlink>
    </a:clrScheme>
    <a:fontScheme name="Implement Consulting Grou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9525">
          <a:noFill/>
        </a:ln>
      </a:spPr>
      <a:bodyPr rtlCol="0" anchor="ctr"/>
      <a:lstStyle>
        <a:defPPr>
          <a:defRPr dirty="0" err="1" smtClean="0">
            <a:solidFill>
              <a:schemeClr val="accent5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spcBef>
            <a:spcPts val="600"/>
          </a:spcBef>
          <a:defRPr dirty="0" smtClean="0">
            <a:solidFill>
              <a:srgbClr val="342F2B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custClrLst>
    <a:custClr name="Implement Dark Blue">
      <a:srgbClr val="003E51"/>
    </a:custClr>
    <a:custClr name="Implement Green">
      <a:srgbClr val="7F9C90"/>
    </a:custClr>
    <a:custClr name="Implement Light Blue">
      <a:srgbClr val="9BB8D3"/>
    </a:custClr>
  </a:custClr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30150</TotalTime>
  <Words>1966</Words>
  <Application>Microsoft Office PowerPoint</Application>
  <PresentationFormat>Kohandatud</PresentationFormat>
  <Paragraphs>384</Paragraphs>
  <Slides>87</Slides>
  <Notes>2</Notes>
  <HiddenSlides>0</HiddenSlides>
  <MMClips>0</MMClips>
  <ScaleCrop>false</ScaleCrop>
  <HeadingPairs>
    <vt:vector size="8" baseType="variant">
      <vt:variant>
        <vt:lpstr>Kasutatud fondid</vt:lpstr>
      </vt:variant>
      <vt:variant>
        <vt:i4>17</vt:i4>
      </vt:variant>
      <vt:variant>
        <vt:lpstr>Kujundus</vt:lpstr>
      </vt:variant>
      <vt:variant>
        <vt:i4>2</vt:i4>
      </vt:variant>
      <vt:variant>
        <vt:lpstr>Manustatud OLE-serverid</vt:lpstr>
      </vt:variant>
      <vt:variant>
        <vt:i4>1</vt:i4>
      </vt:variant>
      <vt:variant>
        <vt:lpstr>Slaidipealkirjad</vt:lpstr>
      </vt:variant>
      <vt:variant>
        <vt:i4>87</vt:i4>
      </vt:variant>
    </vt:vector>
  </HeadingPairs>
  <TitlesOfParts>
    <vt:vector size="107" baseType="lpstr">
      <vt:lpstr>Arial</vt:lpstr>
      <vt:lpstr>Arial Black</vt:lpstr>
      <vt:lpstr>Arial Narrow</vt:lpstr>
      <vt:lpstr>Calibri</vt:lpstr>
      <vt:lpstr>Cambria</vt:lpstr>
      <vt:lpstr>Comic Sans MS</vt:lpstr>
      <vt:lpstr>Franklin Gothic Medium</vt:lpstr>
      <vt:lpstr>Georgia</vt:lpstr>
      <vt:lpstr>Lucida Handwriting</vt:lpstr>
      <vt:lpstr>Monotype Corsiva</vt:lpstr>
      <vt:lpstr>Noto Sans</vt:lpstr>
      <vt:lpstr>Open Sans</vt:lpstr>
      <vt:lpstr>Tahoma</vt:lpstr>
      <vt:lpstr>Times</vt:lpstr>
      <vt:lpstr>Times New Roman</vt:lpstr>
      <vt:lpstr>Verdana</vt:lpstr>
      <vt:lpstr>Wingdings</vt:lpstr>
      <vt:lpstr>Office Theme</vt:lpstr>
      <vt:lpstr>1_4. PPT pakkumise põhi</vt:lpstr>
      <vt:lpstr>think-cell Slide</vt:lpstr>
      <vt:lpstr>Maakondade arengustrateegiad. Strateegiast „Eesti 2035"</vt:lpstr>
      <vt:lpstr>Jutuks</vt:lpstr>
      <vt:lpstr>„“Eesti 2035“</vt:lpstr>
      <vt:lpstr>Ootused strateegiale</vt:lpstr>
      <vt:lpstr>Maailm aastal 2035</vt:lpstr>
      <vt:lpstr>Maailm aastal 2035</vt:lpstr>
      <vt:lpstr>Eesti 2035 EL geopoliitika ja majanduse SWOT </vt:lpstr>
      <vt:lpstr>Keskkonnamuutus 2035+ globaliseerumine </vt:lpstr>
      <vt:lpstr>Tehnoloogiamuutus</vt:lpstr>
      <vt:lpstr> Netistatud  (merekaablite maht ja interneti kasutajate arv (miljonites)</vt:lpstr>
      <vt:lpstr>6nda Kondratjevi laine algus – nüüd!</vt:lpstr>
      <vt:lpstr>Restrutureerimisvajadus</vt:lpstr>
      <vt:lpstr>PowerPointi esitlus</vt:lpstr>
      <vt:lpstr>PowerPointi esitlus</vt:lpstr>
      <vt:lpstr>Tehnoloogiamuutuse mõju</vt:lpstr>
      <vt:lpstr>USA hõivestruktuur 1840-2010</vt:lpstr>
      <vt:lpstr>Põllumajandushõive muutus 2000-2009 (%)   </vt:lpstr>
      <vt:lpstr>Eesti hõivemuutus (%) ja hõive (tuh.)</vt:lpstr>
      <vt:lpstr>Nafta inimkonna ajaloos</vt:lpstr>
      <vt:lpstr>PowerPointi esitlus</vt:lpstr>
      <vt:lpstr>PowerPointi esitlus</vt:lpstr>
      <vt:lpstr>Kliimamuutus </vt:lpstr>
      <vt:lpstr>PowerPointi esitlus</vt:lpstr>
      <vt:lpstr>2044??</vt:lpstr>
      <vt:lpstr>Geopoliitika on tagasi! Kas sellest on juba aru saadud?</vt:lpstr>
      <vt:lpstr>PowerPointi esitlus</vt:lpstr>
      <vt:lpstr>PowerPointi esitlus</vt:lpstr>
      <vt:lpstr>PowerPointi esitlus</vt:lpstr>
      <vt:lpstr>Euroopa vanussõltuvuskordaja 2060</vt:lpstr>
      <vt:lpstr>PowerPointi esitlus</vt:lpstr>
      <vt:lpstr>PowerPointi esitlus</vt:lpstr>
      <vt:lpstr>VAHEKOKKUVÕTE</vt:lpstr>
      <vt:lpstr>EESTI REGIOONIDE RESTUKTUREERIMINE ja SPETSIALISEERUMINE</vt:lpstr>
      <vt:lpstr>NÄIDE 1: Rohemajanduse võimalused</vt:lpstr>
      <vt:lpstr>Sademete ja temperatuuri muutuse prognoos 2071-2100</vt:lpstr>
      <vt:lpstr>Mis on pildil?</vt:lpstr>
      <vt:lpstr>PowerPointi esitlus</vt:lpstr>
      <vt:lpstr>PowerPointi esitlus</vt:lpstr>
      <vt:lpstr>Euroopa pelletiturg  (miljonit tonni)</vt:lpstr>
      <vt:lpstr>PowerPointi esitlus</vt:lpstr>
      <vt:lpstr>PowerPointi esitlus</vt:lpstr>
      <vt:lpstr>PowerPointi esitlus</vt:lpstr>
      <vt:lpstr>NÄIDE 2 Hõbemajanduse võimalused</vt:lpstr>
      <vt:lpstr>Mediaanvanus Euroopas</vt:lpstr>
      <vt:lpstr>PowerPointi esitlus</vt:lpstr>
      <vt:lpstr>Hotellide ja restoranide hõive 2010, võimalik siire tulevikus</vt:lpstr>
      <vt:lpstr>PowerPointi esitlus</vt:lpstr>
      <vt:lpstr>Siseränded Eestis</vt:lpstr>
      <vt:lpstr>Keskused ja nende hierarhia</vt:lpstr>
      <vt:lpstr>Eesti keskuskohad</vt:lpstr>
      <vt:lpstr>Eesti tööjõuareaalid, 31.12.2011</vt:lpstr>
      <vt:lpstr>Väljaspool kodu hõivatud 2011</vt:lpstr>
      <vt:lpstr>PowerPointi esitlus</vt:lpstr>
      <vt:lpstr>Rahvaarvu prognoos 2014–2040 </vt:lpstr>
      <vt:lpstr>Kumulatiivse taandarengu tsükkel</vt:lpstr>
      <vt:lpstr>Keskused ja nende tagamaad 2013</vt:lpstr>
      <vt:lpstr>PowerPointi esitlus</vt:lpstr>
      <vt:lpstr>Kõigepealt linna ja siis maale tagasi</vt:lpstr>
      <vt:lpstr>PowerPointi esitlus</vt:lpstr>
      <vt:lpstr>PowerPointi esitlus</vt:lpstr>
      <vt:lpstr>Korteritehingu keskmine ruutmeetrihind 2012–2014</vt:lpstr>
      <vt:lpstr>Keskmise palga eest soetatava korteri ruutmeetrid 2014</vt:lpstr>
      <vt:lpstr>PowerPointi esitlus</vt:lpstr>
      <vt:lpstr>Kus on tallinlased juulis?</vt:lpstr>
      <vt:lpstr>VAHEKOKKUVÕTE</vt:lpstr>
      <vt:lpstr>AINULT KOHALIKKE ENDID!</vt:lpstr>
      <vt:lpstr>Regionaalne innovatsioonisüsteem  RIS</vt:lpstr>
      <vt:lpstr>RIS ja eri tüüpi regioonid</vt:lpstr>
      <vt:lpstr>Teaduspõhine innovatsioon ei sobi ca 95%le Euroopa territooriumist</vt:lpstr>
      <vt:lpstr>Õppimine toimub ruumis</vt:lpstr>
      <vt:lpstr>Kohalik sumin ja torud maailma</vt:lpstr>
      <vt:lpstr>PowerPointi esitlus</vt:lpstr>
      <vt:lpstr>Näide 1: Ulsteinvik’i varustuslaevade tööstus</vt:lpstr>
      <vt:lpstr>PowerPointi esitlus</vt:lpstr>
      <vt:lpstr>Näide 2: Saaremaa väikelaevade tööstus</vt:lpstr>
      <vt:lpstr>Põhja- ja Keldimaade kogemus</vt:lpstr>
      <vt:lpstr>PowerPointi esitlus</vt:lpstr>
      <vt:lpstr>PowerPointi esitlus</vt:lpstr>
      <vt:lpstr>Miks RIS peaks kedagi üldse huvitama? </vt:lpstr>
      <vt:lpstr>Eksport piirkonniti</vt:lpstr>
      <vt:lpstr>Anti Puusepp, Palmse küla  „Ei tahtnud minna Soome tööle“</vt:lpstr>
      <vt:lpstr>PowerPointi esitlus</vt:lpstr>
      <vt:lpstr>Kuidas RISi haldamist tõhustada? </vt:lpstr>
      <vt:lpstr>Maakonnastrateegia protsessi mõtteid</vt:lpstr>
      <vt:lpstr>Kriitilised küssid</vt:lpstr>
      <vt:lpstr>Täiendavad tegevused</vt:lpstr>
      <vt:lpstr>Hoogu maha!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XXX</dc:creator>
  <cp:lastModifiedBy>Mati</cp:lastModifiedBy>
  <cp:revision>364</cp:revision>
  <cp:lastPrinted>2018-04-11T21:59:13Z</cp:lastPrinted>
  <dcterms:created xsi:type="dcterms:W3CDTF">2016-06-21T11:04:05Z</dcterms:created>
  <dcterms:modified xsi:type="dcterms:W3CDTF">2018-11-07T12:30:59Z</dcterms:modified>
</cp:coreProperties>
</file>