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21"/>
  </p:notesMasterIdLst>
  <p:sldIdLst>
    <p:sldId id="256" r:id="rId3"/>
    <p:sldId id="257" r:id="rId4"/>
    <p:sldId id="300" r:id="rId5"/>
    <p:sldId id="1068" r:id="rId6"/>
    <p:sldId id="258" r:id="rId7"/>
    <p:sldId id="259" r:id="rId8"/>
    <p:sldId id="260" r:id="rId9"/>
    <p:sldId id="261" r:id="rId10"/>
    <p:sldId id="262" r:id="rId11"/>
    <p:sldId id="263" r:id="rId12"/>
    <p:sldId id="297" r:id="rId13"/>
    <p:sldId id="264" r:id="rId14"/>
    <p:sldId id="295" r:id="rId15"/>
    <p:sldId id="296" r:id="rId16"/>
    <p:sldId id="294" r:id="rId17"/>
    <p:sldId id="298" r:id="rId18"/>
    <p:sldId id="299" r:id="rId19"/>
    <p:sldId id="293" r:id="rId2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6DCFB-A740-4709-A40C-C52D99A4BB51}" type="datetimeFigureOut">
              <a:rPr lang="en-US" smtClean="0"/>
              <a:t>11/4/2018</a:t>
            </a:fld>
            <a:endParaRPr lang="en-US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88E0F-7E70-4523-B2AC-2B3410EFE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148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/>
              <a:t>Klõpsake juhteksemplari alapealkirja laadi redigeerimiseks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06.11.2018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Karksi-Nuia/Viljandimaa visioonikonverents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2E65-B134-4D81-9F05-DCA77F0D3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43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06.11.2018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Karksi-Nuia/Viljandimaa visioonikonverents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2E65-B134-4D81-9F05-DCA77F0D3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2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06.11.2018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Karksi-Nuia/Viljandimaa visioonikonverents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2E65-B134-4D81-9F05-DCA77F0D3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85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06.11.2018</a:t>
            </a:r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/>
              <a:t>Karksi-Nuia/Viljandimaa visioonikonverents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AE2E-6DCB-4F24-B9C2-F97CEA9065B0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09176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06.11.2018</a:t>
            </a:r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/>
              <a:t>Karksi-Nuia/Viljandimaa visioonikonverents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AE2E-6DCB-4F24-B9C2-F97CEA9065B0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80730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06.11.2018</a:t>
            </a:r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/>
              <a:t>Karksi-Nuia/Viljandimaa visioonikonverents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AE2E-6DCB-4F24-B9C2-F97CEA9065B0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29882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06.11.2018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/>
              <a:t>Karksi-Nuia/Viljandimaa visioonikonverents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AE2E-6DCB-4F24-B9C2-F97CEA9065B0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77573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06.11.2018</a:t>
            </a:r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/>
              <a:t>Karksi-Nuia/Viljandimaa visioonikonverents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AE2E-6DCB-4F24-B9C2-F97CEA9065B0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48103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06.11.2018</a:t>
            </a:r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/>
              <a:t>Karksi-Nuia/Viljandimaa visioonikonverents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AE2E-6DCB-4F24-B9C2-F97CEA9065B0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38136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06.11.2018</a:t>
            </a:r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/>
              <a:t>Karksi-Nuia/Viljandimaa visioonikonverents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AE2E-6DCB-4F24-B9C2-F97CEA9065B0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90336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06.11.2018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/>
              <a:t>Karksi-Nuia/Viljandimaa visioonikonverents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AE2E-6DCB-4F24-B9C2-F97CEA9065B0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70086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06.11.2018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Karksi-Nuia/Viljandimaa visioonikonverents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2E65-B134-4D81-9F05-DCA77F0D3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6665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06.11.2018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/>
              <a:t>Karksi-Nuia/Viljandimaa visioonikonverents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AE2E-6DCB-4F24-B9C2-F97CEA9065B0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85590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06.11.2018</a:t>
            </a:r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/>
              <a:t>Karksi-Nuia/Viljandimaa visioonikonverents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AE2E-6DCB-4F24-B9C2-F97CEA9065B0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10267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06.11.2018</a:t>
            </a:r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/>
              <a:t>Karksi-Nuia/Viljandimaa visioonikonverents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4AE2E-6DCB-4F24-B9C2-F97CEA9065B0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31485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63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Redigeerige juhteksemplari tekstilaade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06.11.2018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Karksi-Nuia/Viljandimaa visioonikonverents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2E65-B134-4D81-9F05-DCA77F0D3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03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06.11.2018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Karksi-Nuia/Viljandimaa visioonikonverents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2E65-B134-4D81-9F05-DCA77F0D3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061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Redigeerige juhteksemplari tekstilaade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Redigeerige juhteksemplari tekstilaade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06.11.2018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Karksi-Nuia/Viljandimaa visioonikonverents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2E65-B134-4D81-9F05-DCA77F0D3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07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06.11.2018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Karksi-Nuia/Viljandimaa visioonikonverents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2E65-B134-4D81-9F05-DCA77F0D3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46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06.11.2018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Karksi-Nuia/Viljandimaa visioonikonverents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2E65-B134-4D81-9F05-DCA77F0D3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28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Redigeerige juhteksemplari tekstilaade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06.11.2018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Karksi-Nuia/Viljandimaa visioonikonverents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2E65-B134-4D81-9F05-DCA77F0D3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61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/>
              <a:t>Pildi lisamiseks klõpsake ikooni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Redigeerige juhteksemplari tekstilaade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06.11.2018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Karksi-Nuia/Viljandimaa visioonikonverents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2E65-B134-4D81-9F05-DCA77F0D3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73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Klõpsake juhteksemplari pealkirja laadi redigeerimiseks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Redigeerige juhteksemplari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06.11.2018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Karksi-Nuia/Viljandimaa visioonikonverents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42E65-B134-4D81-9F05-DCA77F0D3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57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06.11.2018</a:t>
            </a:r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t-EE"/>
              <a:t>Karksi-Nuia/Viljandimaa visioonikonverents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4AE2E-6DCB-4F24-B9C2-F97CEA9065B0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7770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74FD29B5-96C0-49E2-8CAC-6E69BBAC53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041400"/>
            <a:ext cx="7772400" cy="2387600"/>
          </a:xfrm>
        </p:spPr>
        <p:txBody>
          <a:bodyPr/>
          <a:lstStyle/>
          <a:p>
            <a:r>
              <a:rPr lang="et-EE" b="1" dirty="0"/>
              <a:t>Tallinna linnriigi asemel Eesti riigist: KOV roll</a:t>
            </a:r>
            <a:endParaRPr lang="en-US" b="1" dirty="0"/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772E6F1F-26B9-4A82-A3F3-92D3EB97C1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2974253"/>
          </a:xfrm>
        </p:spPr>
        <p:txBody>
          <a:bodyPr>
            <a:normAutofit fontScale="92500" lnSpcReduction="10000"/>
          </a:bodyPr>
          <a:lstStyle/>
          <a:p>
            <a:r>
              <a:rPr lang="et-EE" sz="3600" b="1" i="1" dirty="0"/>
              <a:t>RAIVO VARE</a:t>
            </a:r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r>
              <a:rPr lang="et-EE" dirty="0"/>
              <a:t>Karksi-Nuia 06.11.2018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609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45A6F74-C67C-4F7A-9D38-8EDEFCC20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46" y="18255"/>
            <a:ext cx="7886700" cy="1325563"/>
          </a:xfrm>
        </p:spPr>
        <p:txBody>
          <a:bodyPr/>
          <a:lstStyle/>
          <a:p>
            <a:r>
              <a:rPr lang="et-E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Kuidas näeb riik?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5C1FDF62-F835-45E4-8597-5AB3EDF21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4EF00310-D62C-4373-AAEB-30B46302A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06.11.2018</a:t>
            </a:r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1CBBFA05-724C-498A-928A-2BE74C3DC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Karksi-Nuia/Viljandimaa visioonikonverents</a:t>
            </a:r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FF0AAD87-1023-430A-99F7-144F0070D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2E65-B134-4D81-9F05-DCA77F0D3115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387BE91-2792-4084-A07C-10DA86CB8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19839"/>
            <a:ext cx="8424936" cy="5501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0680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3F3177DE-A973-49F2-B6F9-BA21D2746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06.11.2018</a:t>
            </a:r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A4CAA1D7-F91B-49CA-A174-1FFF1A0C3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Karksi-Nuia/Viljandimaa visioonikonverents</a:t>
            </a:r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B50B930B-FA54-4EA1-91A7-B8DD86B28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2E65-B134-4D81-9F05-DCA77F0D3115}" type="slidenum">
              <a:rPr lang="en-US" smtClean="0"/>
              <a:t>11</a:t>
            </a:fld>
            <a:endParaRPr lang="en-US"/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C16C0E74-9102-40B4-91CF-F7B23A898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37" y="136524"/>
            <a:ext cx="8599054" cy="6219827"/>
          </a:xfrm>
          <a:prstGeom prst="rect">
            <a:avLst/>
          </a:prstGeom>
        </p:spPr>
      </p:pic>
      <p:sp>
        <p:nvSpPr>
          <p:cNvPr id="8" name="Ristkülik 7">
            <a:extLst>
              <a:ext uri="{FF2B5EF4-FFF2-40B4-BE49-F238E27FC236}">
                <a16:creationId xmlns:a16="http://schemas.microsoft.com/office/drawing/2014/main" id="{B6AAF73A-ABAA-4666-AF46-31D1E81FBEF5}"/>
              </a:ext>
            </a:extLst>
          </p:cNvPr>
          <p:cNvSpPr/>
          <p:nvPr/>
        </p:nvSpPr>
        <p:spPr>
          <a:xfrm>
            <a:off x="563418" y="387927"/>
            <a:ext cx="2697019" cy="105294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800" dirty="0">
                <a:solidFill>
                  <a:schemeClr val="tx1"/>
                </a:solidFill>
              </a:rPr>
              <a:t>Ääremaastumise oht suur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792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4CE7AA2A-B396-4086-98C7-D188942F0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942327"/>
          </a:xfrm>
        </p:spPr>
        <p:txBody>
          <a:bodyPr/>
          <a:lstStyle/>
          <a:p>
            <a:r>
              <a:rPr lang="et-E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Peamised ülesanded </a:t>
            </a:r>
            <a:r>
              <a:rPr lang="et-EE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KOV-ile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39C5CB19-8F67-4B20-87F0-2D05C1D9A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06.11.2018</a:t>
            </a:r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56FA90A9-07F6-42CB-830C-72C766B63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Karksi-Nuia/Viljandimaa visioonikonverents</a:t>
            </a:r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711AA7AF-D4E7-4E2D-AE2F-ABC81C365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2E65-B134-4D81-9F05-DCA77F0D3115}" type="slidenum">
              <a:rPr lang="en-US" smtClean="0"/>
              <a:t>12</a:t>
            </a:fld>
            <a:endParaRPr lang="en-US"/>
          </a:p>
        </p:txBody>
      </p:sp>
      <p:sp>
        <p:nvSpPr>
          <p:cNvPr id="9" name="Sisu kohatäide 8">
            <a:extLst>
              <a:ext uri="{FF2B5EF4-FFF2-40B4-BE49-F238E27FC236}">
                <a16:creationId xmlns:a16="http://schemas.microsoft.com/office/drawing/2014/main" id="{0A2A9B96-AE6B-4169-BBF6-65F16B6F6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777" y="839787"/>
            <a:ext cx="7886700" cy="563735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t-EE" b="1" u="sng" dirty="0"/>
              <a:t>ÄÄREMAASTUMISE VÄLTIMINE!</a:t>
            </a:r>
          </a:p>
          <a:p>
            <a:pPr algn="just"/>
            <a:r>
              <a:rPr lang="et-EE" dirty="0"/>
              <a:t>Elanike arvu vähenemise peatamine, sest lööb kõiki elu valdkondi, sh. </a:t>
            </a:r>
            <a:r>
              <a:rPr lang="et-EE" dirty="0" err="1"/>
              <a:t>demotiveerib</a:t>
            </a:r>
            <a:r>
              <a:rPr lang="et-EE" dirty="0"/>
              <a:t> ettevõtlust ja selle investeerimissoovi, milleta pole töökohti ja palka</a:t>
            </a:r>
          </a:p>
          <a:p>
            <a:pPr algn="just"/>
            <a:r>
              <a:rPr lang="et-EE" dirty="0"/>
              <a:t>Strateegiline pikaajaline ja järjepidev lähenemine arendus- ja müügitööle, arvestamaks toimuvaid muutusi</a:t>
            </a:r>
          </a:p>
          <a:p>
            <a:pPr algn="just"/>
            <a:r>
              <a:rPr lang="et-EE" dirty="0"/>
              <a:t>Kogukondlikkuse säilitamine ja stimuleerimine subsidiaarsuse põhimõttest lähtuvalt</a:t>
            </a:r>
          </a:p>
          <a:p>
            <a:pPr algn="just"/>
            <a:r>
              <a:rPr lang="et-EE" dirty="0"/>
              <a:t>Maakondlik tõmbekeskus(t)e põhine lähenemine, 45 min. reegli ja ratsionaalsete-mugavate toimepiirkondade rakendamine</a:t>
            </a:r>
          </a:p>
          <a:p>
            <a:pPr algn="just"/>
            <a:r>
              <a:rPr lang="et-EE" dirty="0"/>
              <a:t>Eluviisi-põhise asustuspoliitika eelmistega sidustamine</a:t>
            </a:r>
          </a:p>
          <a:p>
            <a:pPr algn="just"/>
            <a:r>
              <a:rPr lang="et-EE" dirty="0"/>
              <a:t>Kuid peamine:  kohapealse ettevõtluse soodustamine ja selle konkurentsivõimekuse kasvule kaasaaitamine</a:t>
            </a:r>
          </a:p>
          <a:p>
            <a:pPr algn="just"/>
            <a:endParaRPr lang="et-EE" dirty="0"/>
          </a:p>
          <a:p>
            <a:pPr algn="just"/>
            <a:endParaRPr lang="et-EE" dirty="0"/>
          </a:p>
          <a:p>
            <a:pPr algn="just"/>
            <a:endParaRPr lang="et-EE" dirty="0"/>
          </a:p>
          <a:p>
            <a:pPr algn="just"/>
            <a:endParaRPr lang="et-EE" dirty="0"/>
          </a:p>
          <a:p>
            <a:pPr algn="just"/>
            <a:endParaRPr lang="et-EE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93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>
            <a:extLst>
              <a:ext uri="{FF2B5EF4-FFF2-40B4-BE49-F238E27FC236}">
                <a16:creationId xmlns:a16="http://schemas.microsoft.com/office/drawing/2014/main" id="{43101616-3396-493E-8FBF-247ABEDCA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t-EE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Ettevõtjate ootused </a:t>
            </a:r>
            <a:r>
              <a:rPr lang="et-EE" alt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KOV-ile</a:t>
            </a:r>
            <a:r>
              <a:rPr lang="et-EE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8195" name="Content Placeholder 4">
            <a:extLst>
              <a:ext uri="{FF2B5EF4-FFF2-40B4-BE49-F238E27FC236}">
                <a16:creationId xmlns:a16="http://schemas.microsoft.com/office/drawing/2014/main" id="{1C93A954-0A70-43E9-BA12-30D6E2889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843396"/>
            <a:ext cx="8229600" cy="5689600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et-EE" altLang="en-US" sz="2500" dirty="0"/>
              <a:t>Planeeringud: eeldab strateegilist nägemust/visiooni </a:t>
            </a:r>
            <a:r>
              <a:rPr lang="et-EE" altLang="en-US" sz="2500" dirty="0" err="1"/>
              <a:t>KOVilt</a:t>
            </a:r>
            <a:endParaRPr lang="et-EE" altLang="en-US" sz="2500" dirty="0"/>
          </a:p>
          <a:p>
            <a:pPr algn="just" eaLnBrk="1" hangingPunct="1"/>
            <a:r>
              <a:rPr lang="et-EE" altLang="en-US" sz="2500" dirty="0"/>
              <a:t>Vahel ka maa eraldamise võimalust</a:t>
            </a:r>
          </a:p>
          <a:p>
            <a:pPr algn="just" eaLnBrk="1" hangingPunct="1"/>
            <a:r>
              <a:rPr lang="et-EE" altLang="en-US" sz="2500" dirty="0"/>
              <a:t>Lihtne ja mugav ning läbipaistev! asjaajamine, optimaalne kontrollfunktsioonide teostamine, korruptsioonivabadus!!!</a:t>
            </a:r>
          </a:p>
          <a:p>
            <a:pPr algn="just" eaLnBrk="1" hangingPunct="1"/>
            <a:r>
              <a:rPr lang="et-EE" altLang="en-US" sz="2500" dirty="0"/>
              <a:t>Infrastruktuuri kättesaadavus/väljaehitamine</a:t>
            </a:r>
          </a:p>
          <a:p>
            <a:pPr algn="just" eaLnBrk="1" hangingPunct="1"/>
            <a:r>
              <a:rPr lang="et-EE" altLang="en-US" sz="2500" dirty="0"/>
              <a:t>Kommunaalteenuste mõistlik hind (vesi, soe) ja korraldus (jäätmed)</a:t>
            </a:r>
          </a:p>
          <a:p>
            <a:pPr algn="just" eaLnBrk="1" hangingPunct="1"/>
            <a:r>
              <a:rPr lang="et-EE" altLang="en-US" sz="2500" dirty="0"/>
              <a:t>Transpordivõrgustik sobivalt korraldatud</a:t>
            </a:r>
          </a:p>
          <a:p>
            <a:pPr algn="just" eaLnBrk="1" hangingPunct="1"/>
            <a:r>
              <a:rPr lang="et-EE" altLang="en-US" sz="2500" dirty="0"/>
              <a:t>Maksustabiilsus (Tallinna müügimaksu </a:t>
            </a:r>
            <a:r>
              <a:rPr lang="et-EE" altLang="en-US" sz="2500" dirty="0" err="1"/>
              <a:t>story</a:t>
            </a:r>
            <a:r>
              <a:rPr lang="et-EE" altLang="en-US" sz="2500" dirty="0"/>
              <a:t>)</a:t>
            </a:r>
          </a:p>
          <a:p>
            <a:pPr algn="just" eaLnBrk="1" hangingPunct="1"/>
            <a:r>
              <a:rPr lang="et-EE" altLang="en-US" sz="2500" dirty="0"/>
              <a:t>Teenindus- ja müügiregulatsioonide mõistlikkus ja stabiilsus</a:t>
            </a:r>
          </a:p>
          <a:p>
            <a:pPr algn="just"/>
            <a:r>
              <a:rPr lang="et-EE" altLang="en-US" sz="2500" dirty="0"/>
              <a:t>Hea elukeskkond, mis hoiab inimesi paigal</a:t>
            </a:r>
          </a:p>
          <a:p>
            <a:pPr algn="just" eaLnBrk="1" hangingPunct="1"/>
            <a:r>
              <a:rPr lang="et-EE" altLang="en-US" sz="2500" dirty="0"/>
              <a:t>Abi kaadri koolitamisel ja regioonipõhise müügitöö korraldamisel</a:t>
            </a:r>
          </a:p>
          <a:p>
            <a:pPr algn="just" eaLnBrk="1" hangingPunct="1"/>
            <a:r>
              <a:rPr lang="et-EE" altLang="en-US" sz="2500" dirty="0"/>
              <a:t>Paikkonna mainekujundus</a:t>
            </a:r>
          </a:p>
          <a:p>
            <a:pPr algn="just" eaLnBrk="1" hangingPunct="1"/>
            <a:endParaRPr lang="et-EE" altLang="en-US" sz="2500" dirty="0"/>
          </a:p>
          <a:p>
            <a:pPr algn="just" eaLnBrk="1" hangingPunct="1"/>
            <a:endParaRPr lang="et-EE" altLang="en-US" sz="2500" dirty="0"/>
          </a:p>
        </p:txBody>
      </p:sp>
      <p:sp>
        <p:nvSpPr>
          <p:cNvPr id="2" name="Kuupäeva kohatäide 1">
            <a:extLst>
              <a:ext uri="{FF2B5EF4-FFF2-40B4-BE49-F238E27FC236}">
                <a16:creationId xmlns:a16="http://schemas.microsoft.com/office/drawing/2014/main" id="{A52DD65C-EEC1-4D05-A8F0-FE5E80C93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06.11.2018</a:t>
            </a:r>
          </a:p>
        </p:txBody>
      </p:sp>
      <p:sp>
        <p:nvSpPr>
          <p:cNvPr id="3" name="Jaluse kohatäide 2">
            <a:extLst>
              <a:ext uri="{FF2B5EF4-FFF2-40B4-BE49-F238E27FC236}">
                <a16:creationId xmlns:a16="http://schemas.microsoft.com/office/drawing/2014/main" id="{34B57587-397C-42E0-A036-CCB232C42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Karksi-Nuia/Viljandimaa visioonikonverents</a:t>
            </a:r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11183AE8-E650-42AE-BD07-6B99EDC65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2E65-B134-4D81-9F05-DCA77F0D3115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26C195E7-A990-4EE8-A5BA-1D02C0044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t-EE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Vastutasuks: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D4B60FC8-E4CC-498C-8F0D-AF42F008A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t-EE" altLang="en-US" dirty="0"/>
              <a:t>Maksubaasi loomine</a:t>
            </a:r>
          </a:p>
          <a:p>
            <a:pPr algn="just" eaLnBrk="1" hangingPunct="1"/>
            <a:r>
              <a:rPr lang="et-EE" altLang="en-US" dirty="0"/>
              <a:t>Töökohtade loomine</a:t>
            </a:r>
          </a:p>
          <a:p>
            <a:pPr algn="just" eaLnBrk="1" hangingPunct="1"/>
            <a:r>
              <a:rPr lang="et-EE" altLang="en-US" dirty="0"/>
              <a:t>Kohalike teenuste pakkumine</a:t>
            </a:r>
          </a:p>
          <a:p>
            <a:pPr algn="just" eaLnBrk="1" hangingPunct="1"/>
            <a:r>
              <a:rPr lang="et-EE" altLang="en-US" dirty="0"/>
              <a:t>Valmisolek osaleda kohaliku elu korraldamisel, sotsiaalprogrammide toetamisel, </a:t>
            </a:r>
            <a:r>
              <a:rPr lang="et-EE" altLang="en-US" dirty="0" err="1"/>
              <a:t>sponsimisel</a:t>
            </a:r>
            <a:endParaRPr lang="et-EE" altLang="en-US" dirty="0"/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et-EE" altLang="en-US" dirty="0"/>
              <a:t>=&gt; Kohaliku elu stabiilsuse ja arengu loomine ja kindlustamine</a:t>
            </a:r>
          </a:p>
          <a:p>
            <a:pPr algn="just" eaLnBrk="1" hangingPunct="1"/>
            <a:endParaRPr lang="et-EE" altLang="en-US" dirty="0"/>
          </a:p>
          <a:p>
            <a:pPr algn="just" eaLnBrk="1" hangingPunct="1"/>
            <a:endParaRPr lang="et-EE" altLang="en-US" dirty="0"/>
          </a:p>
        </p:txBody>
      </p:sp>
      <p:sp>
        <p:nvSpPr>
          <p:cNvPr id="2" name="Kuupäeva kohatäide 1">
            <a:extLst>
              <a:ext uri="{FF2B5EF4-FFF2-40B4-BE49-F238E27FC236}">
                <a16:creationId xmlns:a16="http://schemas.microsoft.com/office/drawing/2014/main" id="{A34BB6E5-A80D-4650-B85B-2030DE105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06.11.2018</a:t>
            </a:r>
          </a:p>
        </p:txBody>
      </p:sp>
      <p:sp>
        <p:nvSpPr>
          <p:cNvPr id="3" name="Jaluse kohatäide 2">
            <a:extLst>
              <a:ext uri="{FF2B5EF4-FFF2-40B4-BE49-F238E27FC236}">
                <a16:creationId xmlns:a16="http://schemas.microsoft.com/office/drawing/2014/main" id="{CC65C3D1-D643-4528-979E-3E1323BBB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Karksi-Nuia/Viljandimaa visioonikonverents</a:t>
            </a:r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5E94E1A1-4AEE-4B0D-892F-69644F83C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2E65-B134-4D81-9F05-DCA77F0D3115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>
            <a:noAutofit/>
          </a:bodyPr>
          <a:lstStyle/>
          <a:p>
            <a:r>
              <a:rPr lang="et-EE" sz="3600" b="1" dirty="0"/>
              <a:t>Kas KOV saab aidata kaasa ettevõtlusele?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3047"/>
            <a:ext cx="8229600" cy="5733256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et-EE" sz="3600" dirty="0"/>
              <a:t>JAH ja veelkord JAH! Sest </a:t>
            </a:r>
            <a:r>
              <a:rPr lang="et-EE" sz="3600" b="1" dirty="0"/>
              <a:t>inimesed liiguvad töö/õpikohtadele järele</a:t>
            </a:r>
            <a:r>
              <a:rPr lang="et-EE" sz="3600" dirty="0"/>
              <a:t>. Alternatiivne fookus – </a:t>
            </a:r>
            <a:r>
              <a:rPr lang="et-EE" sz="3600" b="1" dirty="0"/>
              <a:t>elukeskkond/eluviis</a:t>
            </a:r>
            <a:r>
              <a:rPr lang="et-EE" sz="3600" dirty="0"/>
              <a:t>. KOVil roll mõlemas ja eeldab omavahelist koostööd KOVide vahel ka vajadusel </a:t>
            </a:r>
            <a:r>
              <a:rPr lang="et-EE" sz="3600" dirty="0" err="1"/>
              <a:t>maakondadeüleselt</a:t>
            </a:r>
            <a:endParaRPr lang="et-EE" sz="3600" dirty="0"/>
          </a:p>
          <a:p>
            <a:pPr algn="just"/>
            <a:r>
              <a:rPr lang="et-EE" sz="3700" dirty="0"/>
              <a:t>Huvitatus ettevõtlusest (maksude teema? + mentaalsus/suhtumine)</a:t>
            </a:r>
          </a:p>
          <a:p>
            <a:pPr algn="just"/>
            <a:r>
              <a:rPr lang="et-EE" sz="3700" dirty="0"/>
              <a:t>Regiooniga seotud müügitöö koordineerimine ja kaasabi</a:t>
            </a:r>
          </a:p>
          <a:p>
            <a:pPr algn="just"/>
            <a:r>
              <a:rPr lang="et-EE" sz="3700" dirty="0"/>
              <a:t>Koostöö kohalike küsimuste lahendamisel</a:t>
            </a:r>
          </a:p>
          <a:p>
            <a:pPr algn="just"/>
            <a:r>
              <a:rPr lang="et-EE" sz="3700" dirty="0"/>
              <a:t>Infrastruktuuri küsimused (tööstusalad, planeeringud, kommunikatsioonid, transpordikorraldus)</a:t>
            </a:r>
          </a:p>
          <a:p>
            <a:pPr algn="just"/>
            <a:r>
              <a:rPr lang="et-EE" sz="3700" dirty="0"/>
              <a:t>Õppekohad lastele/koolid, ettevõtlusõpe, profileeritud kutseõpe töötajate ettevalmistamiseks, töötajatoetused</a:t>
            </a:r>
          </a:p>
          <a:p>
            <a:pPr algn="just"/>
            <a:r>
              <a:rPr lang="et-EE" sz="3700" dirty="0"/>
              <a:t>Elukeskkond (teenuste kättesaadavus, elukondlikud objektid ja infra, turvalisus, juurdepääsud ja transport, otsetoetused ja sotsiaaltöö, elanike koostöö toetamine, kultuuri- ja spordivõimalused jne.)   </a:t>
            </a:r>
          </a:p>
          <a:p>
            <a:pPr algn="just"/>
            <a:endParaRPr lang="et-E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06.11.2018</a:t>
            </a:r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Karksi-Nuia/Viljandimaa visioonikonverents</a:t>
            </a:r>
            <a:endParaRPr kumimoji="0" lang="et-E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E4AE2E-6DCB-4F24-B9C2-F97CEA9065B0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8448F162-CFC5-4C37-B16E-1716B71EE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38909"/>
          </a:xfrm>
        </p:spPr>
        <p:txBody>
          <a:bodyPr>
            <a:normAutofit fontScale="90000"/>
          </a:bodyPr>
          <a:lstStyle/>
          <a:p>
            <a:pPr algn="l"/>
            <a:r>
              <a:rPr lang="et-E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Võimalused 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A4C43615-4AE4-47DF-8072-3675C7496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69203"/>
            <a:ext cx="8118186" cy="5869709"/>
          </a:xfrm>
        </p:spPr>
        <p:txBody>
          <a:bodyPr>
            <a:noAutofit/>
          </a:bodyPr>
          <a:lstStyle/>
          <a:p>
            <a:pPr algn="just"/>
            <a:r>
              <a:rPr lang="et-EE" dirty="0"/>
              <a:t>Eristumine ja spetsialiseerumine</a:t>
            </a:r>
          </a:p>
          <a:p>
            <a:pPr algn="just"/>
            <a:r>
              <a:rPr lang="et-EE" dirty="0"/>
              <a:t>Kaasinvesteerimine, investorlepingud, taristu ettevalmistamine, ettevõtlusnõustamine</a:t>
            </a:r>
          </a:p>
          <a:p>
            <a:pPr algn="just"/>
            <a:r>
              <a:rPr lang="et-EE" dirty="0"/>
              <a:t>Ühine müügitöö välismaal, abi- ja arendusprogrammide puhul assisteerimine</a:t>
            </a:r>
          </a:p>
          <a:p>
            <a:pPr algn="just"/>
            <a:r>
              <a:rPr lang="et-EE" dirty="0"/>
              <a:t>Juhtettevõtete ümber klastri loomine (nt. </a:t>
            </a:r>
            <a:r>
              <a:rPr lang="et-EE" dirty="0" err="1"/>
              <a:t>Cleveron</a:t>
            </a:r>
            <a:r>
              <a:rPr lang="et-EE" dirty="0"/>
              <a:t>?)</a:t>
            </a:r>
          </a:p>
          <a:p>
            <a:pPr algn="just"/>
            <a:r>
              <a:rPr lang="et-EE" dirty="0"/>
              <a:t>Kohaliku ressursi parim võimalik ärakasutamine (maa, mets, loodus laiemalt)</a:t>
            </a:r>
          </a:p>
          <a:p>
            <a:pPr algn="just"/>
            <a:r>
              <a:rPr lang="et-EE" dirty="0" err="1"/>
              <a:t>Loomemejanduse</a:t>
            </a:r>
            <a:r>
              <a:rPr lang="et-EE" dirty="0"/>
              <a:t> soodustamine</a:t>
            </a:r>
          </a:p>
          <a:p>
            <a:pPr algn="just"/>
            <a:endParaRPr lang="et-EE" dirty="0"/>
          </a:p>
          <a:p>
            <a:pPr algn="just"/>
            <a:endParaRPr lang="en-US" dirty="0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F0AA6C39-6EA1-4509-B42E-9631756B7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06.11.2018</a:t>
            </a:r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23AC8145-3F3B-4E4F-82CA-E47718077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Karksi-Nuia/Viljandimaa visioonikonverents</a:t>
            </a:r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F8BA0D65-4507-4BE8-AB85-4B8542615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2E65-B134-4D81-9F05-DCA77F0D311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18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8448F162-CFC5-4C37-B16E-1716B71EE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738909"/>
          </a:xfrm>
        </p:spPr>
        <p:txBody>
          <a:bodyPr>
            <a:normAutofit fontScale="90000"/>
          </a:bodyPr>
          <a:lstStyle/>
          <a:p>
            <a:pPr algn="l"/>
            <a:r>
              <a:rPr lang="et-E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Võimalused 2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A4C43615-4AE4-47DF-8072-3675C7496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69203"/>
            <a:ext cx="8118186" cy="5869709"/>
          </a:xfrm>
        </p:spPr>
        <p:txBody>
          <a:bodyPr>
            <a:noAutofit/>
          </a:bodyPr>
          <a:lstStyle/>
          <a:p>
            <a:pPr algn="just"/>
            <a:r>
              <a:rPr lang="et-EE" sz="2600" dirty="0"/>
              <a:t>Rohe-, mahe- või </a:t>
            </a:r>
            <a:r>
              <a:rPr lang="et-EE" sz="2600" dirty="0" err="1"/>
              <a:t>nishipõllumajanduse</a:t>
            </a:r>
            <a:r>
              <a:rPr lang="et-EE" sz="2600" dirty="0"/>
              <a:t>, piimatootmise arendamine</a:t>
            </a:r>
          </a:p>
          <a:p>
            <a:pPr algn="just"/>
            <a:r>
              <a:rPr lang="et-EE" sz="2600" dirty="0"/>
              <a:t>Roheline energeetika</a:t>
            </a:r>
          </a:p>
          <a:p>
            <a:pPr algn="just"/>
            <a:r>
              <a:rPr lang="et-EE" sz="2600" dirty="0"/>
              <a:t>Co-</a:t>
            </a:r>
            <a:r>
              <a:rPr lang="et-EE" sz="2600" dirty="0" err="1"/>
              <a:t>workingu</a:t>
            </a:r>
            <a:r>
              <a:rPr lang="et-EE" sz="2600" dirty="0"/>
              <a:t> ja kodutöö võimalused, tarkvaraarendus, selleks vajalik taristu</a:t>
            </a:r>
          </a:p>
          <a:p>
            <a:pPr algn="just"/>
            <a:r>
              <a:rPr lang="et-EE" sz="2600" dirty="0"/>
              <a:t>Teiste piirkondadega integreeritud turismi arendamine, talu-, loodus- ja jahiturism, </a:t>
            </a:r>
            <a:r>
              <a:rPr lang="et-EE" sz="2600" i="1" dirty="0" err="1"/>
              <a:t>spa</a:t>
            </a:r>
            <a:r>
              <a:rPr lang="et-EE" sz="2600" i="1" dirty="0"/>
              <a:t>-</a:t>
            </a:r>
            <a:r>
              <a:rPr lang="et-EE" sz="2600" dirty="0"/>
              <a:t> ja </a:t>
            </a:r>
            <a:r>
              <a:rPr lang="et-EE" sz="2600" i="1" dirty="0" err="1"/>
              <a:t>welness</a:t>
            </a:r>
            <a:r>
              <a:rPr lang="et-EE" sz="2600" dirty="0" err="1"/>
              <a:t>teenused</a:t>
            </a:r>
            <a:endParaRPr lang="et-EE" sz="2600" dirty="0"/>
          </a:p>
          <a:p>
            <a:pPr algn="just"/>
            <a:r>
              <a:rPr lang="et-EE" sz="2600" dirty="0"/>
              <a:t>„Kalevipoegade tagasituleku“, oma piirkonnast pärit ja valikulise </a:t>
            </a:r>
            <a:r>
              <a:rPr lang="et-EE" sz="2600" dirty="0" err="1"/>
              <a:t>välisspetsialisteide</a:t>
            </a:r>
            <a:r>
              <a:rPr lang="et-EE" sz="2600" dirty="0"/>
              <a:t> sissetoomise toetamine</a:t>
            </a:r>
          </a:p>
          <a:p>
            <a:pPr algn="just"/>
            <a:r>
              <a:rPr lang="et-EE" sz="2600" dirty="0"/>
              <a:t>„Suvitajamajandus“ elik hooajaliste elanike meelitamine ja neile suunatud teenused </a:t>
            </a:r>
          </a:p>
          <a:p>
            <a:pPr algn="just"/>
            <a:r>
              <a:rPr lang="et-EE" sz="2600" dirty="0"/>
              <a:t>„Hõbemajandus“ ning vanema generatsiooni kohapeale elama asumise/jäämise soodustamine</a:t>
            </a:r>
          </a:p>
          <a:p>
            <a:pPr algn="just"/>
            <a:endParaRPr lang="et-EE" sz="2600" dirty="0"/>
          </a:p>
          <a:p>
            <a:pPr algn="just"/>
            <a:endParaRPr lang="et-EE" sz="2600" dirty="0"/>
          </a:p>
          <a:p>
            <a:pPr algn="just"/>
            <a:endParaRPr lang="en-US" sz="2600" dirty="0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F0AA6C39-6EA1-4509-B42E-9631756B7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06.11.2018</a:t>
            </a:r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23AC8145-3F3B-4E4F-82CA-E47718077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Karksi-Nuia/Viljandimaa visioonikonverents</a:t>
            </a:r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F8BA0D65-4507-4BE8-AB85-4B8542615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2E65-B134-4D81-9F05-DCA77F0D311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47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0063" y="571500"/>
            <a:ext cx="4429125" cy="5286375"/>
          </a:xfrm>
        </p:spPr>
        <p:txBody>
          <a:bodyPr/>
          <a:lstStyle/>
          <a:p>
            <a:endParaRPr lang="et-EE" sz="3200" b="1"/>
          </a:p>
          <a:p>
            <a:endParaRPr lang="et-EE" sz="3200" b="1"/>
          </a:p>
          <a:p>
            <a:r>
              <a:rPr lang="et-EE" sz="5400" b="1"/>
              <a:t>Tänan tähelepanu eest!</a:t>
            </a:r>
          </a:p>
        </p:txBody>
      </p:sp>
      <p:sp>
        <p:nvSpPr>
          <p:cNvPr id="2222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72944-33B6-4EAD-9AF4-E4803FE8CBB4}" type="slidenum">
              <a:rPr lang="et-EE">
                <a:latin typeface="Arial" pitchFamily="34" charset="0"/>
                <a:cs typeface="Arial" pitchFamily="34" charset="0"/>
              </a:rPr>
              <a:pPr>
                <a:defRPr/>
              </a:pPr>
              <a:t>18</a:t>
            </a:fld>
            <a:endParaRPr lang="et-EE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C:\Documents and Settings\Raivo\My Documents\My Pictures\Vare foorumi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25" y="571500"/>
            <a:ext cx="3797300" cy="5346700"/>
          </a:xfrm>
        </p:spPr>
      </p:pic>
      <p:sp>
        <p:nvSpPr>
          <p:cNvPr id="111621" name="Text Box 24"/>
          <p:cNvSpPr txBox="1">
            <a:spLocks noChangeArrowheads="1"/>
          </p:cNvSpPr>
          <p:nvPr/>
        </p:nvSpPr>
        <p:spPr bwMode="auto">
          <a:xfrm>
            <a:off x="1214438" y="6429375"/>
            <a:ext cx="156845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71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t-EE" sz="800" i="1">
                <a:solidFill>
                  <a:schemeClr val="bg1"/>
                </a:solidFill>
                <a:latin typeface="Calibri" pitchFamily="34" charset="0"/>
              </a:rPr>
              <a:t>© Raivo VARE - Invicta 2009</a:t>
            </a:r>
            <a:endParaRPr lang="en-US" sz="800" i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06.11.2018</a:t>
            </a:r>
            <a:endParaRPr lang="et-EE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t-EE"/>
              <a:t>Karksi-Nuia/Viljandimaa visioonikonverents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AC545284-80FB-48C9-9BA8-FF77D2EF9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 on oluline?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346AE097-A7FD-4080-9A5D-5C0C40E9A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47851"/>
            <a:ext cx="78867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t-EE" sz="4000" dirty="0"/>
              <a:t>Inimesed liiguvad sinna kus on:</a:t>
            </a:r>
          </a:p>
          <a:p>
            <a:pPr algn="just"/>
            <a:r>
              <a:rPr lang="et-EE" sz="4000" b="1" dirty="0"/>
              <a:t>Töö</a:t>
            </a:r>
          </a:p>
          <a:p>
            <a:pPr algn="just"/>
            <a:r>
              <a:rPr lang="et-EE" sz="4000" b="1" dirty="0"/>
              <a:t>Laste</a:t>
            </a:r>
            <a:r>
              <a:rPr lang="et-EE" sz="4000" dirty="0"/>
              <a:t> hariduse ja huvitegevuse võimalused</a:t>
            </a:r>
          </a:p>
          <a:p>
            <a:pPr algn="just"/>
            <a:r>
              <a:rPr lang="et-EE" sz="4000" dirty="0"/>
              <a:t>Paremad </a:t>
            </a:r>
            <a:r>
              <a:rPr lang="et-EE" sz="4000" b="1" dirty="0"/>
              <a:t>elutingimused</a:t>
            </a:r>
            <a:r>
              <a:rPr lang="et-EE" sz="4000" dirty="0"/>
              <a:t> (erinevad ootused) ja hea </a:t>
            </a:r>
            <a:r>
              <a:rPr lang="et-EE" sz="4000" b="1" dirty="0"/>
              <a:t>ühenduvus</a:t>
            </a:r>
          </a:p>
          <a:p>
            <a:pPr algn="just"/>
            <a:endParaRPr lang="en-US" sz="4000" dirty="0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05D56C09-151A-4508-B122-8B9F8A83F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06.11.2018</a:t>
            </a:r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1BEF0D7D-42ED-466E-AE11-D42E0190C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Karksi-Nuia/Viljandimaa visioonikonverents</a:t>
            </a:r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99EE9D05-51F8-49EE-B367-B9C459907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2E65-B134-4D81-9F05-DCA77F0D31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5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F57D3FED-8EFA-418F-AC64-94FFB40C0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50" y="0"/>
            <a:ext cx="7886700" cy="1136073"/>
          </a:xfrm>
        </p:spPr>
        <p:txBody>
          <a:bodyPr/>
          <a:lstStyle/>
          <a:p>
            <a:r>
              <a:rPr lang="et-E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Kus Eesti inimesed paiknevad?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31647044-4502-4195-95C3-475915BE5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06.11.2018</a:t>
            </a:r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330D5A00-7856-4814-958B-671045CA9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Karksi-Nuia/Viljandimaa visioonikonverents</a:t>
            </a:r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9E2DB033-EF50-4E3E-BC71-F8EC4E2E5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2E65-B134-4D81-9F05-DCA77F0D3115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ACA9DF5-4EE1-4491-BD55-2AE76B805A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2" y="901988"/>
            <a:ext cx="8090478" cy="5493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DC366B-DD0D-4897-9A5F-9BD24221A5D6}"/>
              </a:ext>
            </a:extLst>
          </p:cNvPr>
          <p:cNvSpPr txBox="1"/>
          <p:nvPr/>
        </p:nvSpPr>
        <p:spPr>
          <a:xfrm rot="16200000">
            <a:off x="8164262" y="5586135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b="1" dirty="0" err="1"/>
              <a:t>G.Raagmaa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18750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326" y="1268760"/>
            <a:ext cx="7765529" cy="5178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628650" y="410484"/>
            <a:ext cx="7886700" cy="1325563"/>
          </a:xfrm>
        </p:spPr>
        <p:txBody>
          <a:bodyPr>
            <a:noAutofit/>
          </a:bodyPr>
          <a:lstStyle/>
          <a:p>
            <a:pPr algn="l"/>
            <a:r>
              <a:rPr lang="et-E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Rahvaarvu prognoos 2014–2040</a:t>
            </a:r>
            <a:br>
              <a:rPr lang="et-E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t-EE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Garri</a:t>
            </a:r>
            <a:r>
              <a:rPr lang="et-E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Raagmaalt</a:t>
            </a:r>
            <a:br>
              <a:rPr lang="et-E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t-E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975" y="1395296"/>
            <a:ext cx="20146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000" dirty="0">
                <a:sym typeface="Wingdings"/>
              </a:rPr>
              <a:t></a:t>
            </a:r>
            <a:r>
              <a:rPr lang="et-EE" sz="2000" dirty="0">
                <a:solidFill>
                  <a:srgbClr val="FF0000"/>
                </a:solidFill>
              </a:rPr>
              <a:t> Ilmselt ei teostu antud mahus ja kujul</a:t>
            </a:r>
          </a:p>
          <a:p>
            <a:r>
              <a:rPr lang="et-EE" sz="2000" dirty="0" err="1">
                <a:sym typeface="Wingdings"/>
              </a:rPr>
              <a:t></a:t>
            </a:r>
            <a:r>
              <a:rPr lang="et-EE" sz="2000" dirty="0" err="1">
                <a:solidFill>
                  <a:srgbClr val="FF0000"/>
                </a:solidFill>
              </a:rPr>
              <a:t>Küll</a:t>
            </a:r>
            <a:r>
              <a:rPr lang="et-EE" sz="2000" dirty="0">
                <a:solidFill>
                  <a:srgbClr val="FF0000"/>
                </a:solidFill>
              </a:rPr>
              <a:t> aga mõjutab otsuseid:</a:t>
            </a:r>
          </a:p>
          <a:p>
            <a:r>
              <a:rPr lang="et-EE" sz="2000" dirty="0">
                <a:solidFill>
                  <a:srgbClr val="FF0000"/>
                </a:solidFill>
              </a:rPr>
              <a:t>    - </a:t>
            </a:r>
            <a:r>
              <a:rPr lang="et-EE" sz="2000" b="1" dirty="0">
                <a:solidFill>
                  <a:srgbClr val="FF0000"/>
                </a:solidFill>
              </a:rPr>
              <a:t>mitte investeerima </a:t>
            </a:r>
          </a:p>
          <a:p>
            <a:r>
              <a:rPr lang="et-EE" sz="2000" dirty="0">
                <a:solidFill>
                  <a:srgbClr val="FF0000"/>
                </a:solidFill>
              </a:rPr>
              <a:t>    - poliitikaid   </a:t>
            </a:r>
          </a:p>
          <a:p>
            <a:r>
              <a:rPr lang="et-EE" sz="2000" dirty="0">
                <a:solidFill>
                  <a:srgbClr val="FF0000"/>
                </a:solidFill>
              </a:rPr>
              <a:t>      rakendama??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5C124EBD-5074-42FC-A668-A3F0ED09E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06.11.2018</a:t>
            </a:r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12D1CDBF-83DD-4675-9307-66384220D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Karksi-Nuia/Viljandimaa visioonikonverents</a:t>
            </a:r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3865F737-7C52-4894-99DE-9C8F0A396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2E65-B134-4D81-9F05-DCA77F0D31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33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48EAD37C-7B94-4159-9CDF-60B96E860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t-E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Eesti </a:t>
            </a:r>
            <a:r>
              <a:rPr lang="et-EE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linnriigistub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5A760A21-5A2C-4A1D-B974-56233A51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99127"/>
            <a:ext cx="7886700" cy="5523345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t-EE" dirty="0"/>
              <a:t>Seda tingib objektiivselt rahvusvaheline konkurents</a:t>
            </a:r>
          </a:p>
          <a:p>
            <a:pPr algn="just"/>
            <a:r>
              <a:rPr lang="et-EE" dirty="0"/>
              <a:t>Töökohad kontsentreeruvad </a:t>
            </a:r>
            <a:r>
              <a:rPr lang="et-EE" dirty="0" err="1"/>
              <a:t>konkurentsivõimeliseimasse</a:t>
            </a:r>
            <a:r>
              <a:rPr lang="et-EE" dirty="0"/>
              <a:t> kohta</a:t>
            </a:r>
          </a:p>
          <a:p>
            <a:pPr algn="just"/>
            <a:r>
              <a:rPr lang="et-EE" dirty="0"/>
              <a:t>Hariduse võimalused kontsentreeruvad üha enam suurlinna</a:t>
            </a:r>
          </a:p>
          <a:p>
            <a:pPr algn="just"/>
            <a:r>
              <a:rPr lang="et-EE" dirty="0"/>
              <a:t>Elukvaliteet suurlinnas ja selle vahetus aglomeratsioonis parem</a:t>
            </a:r>
          </a:p>
          <a:p>
            <a:pPr marL="0" indent="0" algn="just">
              <a:buNone/>
            </a:pPr>
            <a:r>
              <a:rPr lang="et-EE" dirty="0"/>
              <a:t>Suur-Tallinna aglomeratsioon kui omaette nähtus – 2/3 majandusest, ELi keskmine elatustase käes vs. 60%-80% mujal</a:t>
            </a:r>
          </a:p>
          <a:p>
            <a:pPr algn="just"/>
            <a:r>
              <a:rPr lang="et-EE" dirty="0"/>
              <a:t>Eesti rebeneb kaheks Paide-Türi kohalt: 2/3 Tallinn ja 1/3 abikeskus Tartu</a:t>
            </a:r>
          </a:p>
          <a:p>
            <a:pPr algn="just"/>
            <a:r>
              <a:rPr lang="et-EE" dirty="0"/>
              <a:t>Eraldi teema – Tallsinki/Hellinna teke (</a:t>
            </a:r>
            <a:r>
              <a:rPr lang="et-EE" sz="2600" dirty="0"/>
              <a:t>Kalevipojad tagasi, aga kuhu?</a:t>
            </a:r>
            <a:r>
              <a:rPr lang="et-EE" dirty="0"/>
              <a:t>)</a:t>
            </a:r>
          </a:p>
          <a:p>
            <a:pPr algn="just"/>
            <a:r>
              <a:rPr lang="et-EE" dirty="0"/>
              <a:t>RV konkurentsis läbilöömiseks laiemas plaanis ongi meie väikeriigi laeks ühe laiemalt läbilöögivõimelise linnaklastri olemasolu ning veel kuni kolme-nelja regionaalse spetsialiseerunud keskuse olemasolu</a:t>
            </a:r>
          </a:p>
          <a:p>
            <a:pPr algn="just"/>
            <a:r>
              <a:rPr lang="et-EE" dirty="0"/>
              <a:t>Vahetegemise koht ülejäänud Eesti piirkondade seisukohast: </a:t>
            </a:r>
          </a:p>
          <a:p>
            <a:pPr marL="0" indent="0" algn="just">
              <a:buNone/>
            </a:pPr>
            <a:r>
              <a:rPr lang="et-EE" dirty="0"/>
              <a:t>	- kas on tegu vaid selle klastri tagamaaga, kust inimesed ajapikku 	lahkuvad </a:t>
            </a:r>
            <a:r>
              <a:rPr lang="et-EE" b="1" dirty="0"/>
              <a:t>–&gt; loomulik stsenaarium</a:t>
            </a:r>
          </a:p>
          <a:p>
            <a:pPr marL="0" indent="0" algn="just">
              <a:buNone/>
            </a:pPr>
            <a:r>
              <a:rPr lang="et-EE" dirty="0"/>
              <a:t>	või </a:t>
            </a:r>
          </a:p>
          <a:p>
            <a:pPr marL="0" indent="0" algn="just">
              <a:buNone/>
            </a:pPr>
            <a:r>
              <a:rPr lang="et-EE" dirty="0"/>
              <a:t>	- on tegu lisaks ka omaette majanduslikult toimetulevate 	piirkondadega, kust inimesed ei lahku, pigem lisanduvad </a:t>
            </a:r>
            <a:r>
              <a:rPr lang="et-EE" b="1" dirty="0"/>
              <a:t>-&gt; 	eeldab strateegilist lähenemist igal tasandil, KOV eelkõige</a:t>
            </a:r>
          </a:p>
          <a:p>
            <a:pPr algn="just"/>
            <a:endParaRPr lang="et-EE" dirty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346E968D-7AFA-4311-92CF-1F8F136BA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06.11.2018</a:t>
            </a:r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DBD63C28-1E28-4F14-A751-B1C9F5238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Karksi-Nuia/Viljandimaa visioonikonverents</a:t>
            </a:r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1530EFF7-9EBB-4942-AACF-6584749CC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2E65-B134-4D81-9F05-DCA77F0D31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1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E97F4D5C-BE58-48BB-9AE0-5E1D55BE1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59" y="124980"/>
            <a:ext cx="7886700" cy="1325563"/>
          </a:xfrm>
        </p:spPr>
        <p:txBody>
          <a:bodyPr/>
          <a:lstStyle/>
          <a:p>
            <a:r>
              <a:rPr lang="et-E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Töökohad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4318827C-008D-4CF2-8872-22CC6C871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08364"/>
            <a:ext cx="7886700" cy="5394036"/>
          </a:xfrm>
        </p:spPr>
        <p:txBody>
          <a:bodyPr>
            <a:normAutofit fontScale="92500"/>
          </a:bodyPr>
          <a:lstStyle/>
          <a:p>
            <a:pPr algn="just"/>
            <a:r>
              <a:rPr lang="et-EE" dirty="0"/>
              <a:t>Kaks lähenemist – avaliku sektori ja ettevõtluse kontekstis</a:t>
            </a:r>
          </a:p>
          <a:p>
            <a:pPr algn="just"/>
            <a:r>
              <a:rPr lang="et-EE" dirty="0"/>
              <a:t>Avalik sektor – hädavajalik, kuid optimeeritud, eeldab head koostööd riigistruktuuride ja KOV vahel, ei tohi muutuda sotsiaalse abiprogrammi versiooniks, vaid peab olema kohaliku elukeskkonna arendamise tööstruktuur</a:t>
            </a:r>
          </a:p>
          <a:p>
            <a:pPr algn="just"/>
            <a:r>
              <a:rPr lang="et-EE" dirty="0"/>
              <a:t>Ettevõtlus – enamus töökohti, eeldab hariduslikku toestust, teatud spetsialiseerumist, objektiivsete logistiliste eeliste ärakasutamist ja puuduste tasalülitamist -&gt; tänane peamine probleem, et KOV kui kohaliku elu korraldaja ei ole huvitatud! Aga peaks olema!! Eeldab finantsilist huvitatust -&gt; senise KOV eelarvetulu formeerimise mudeli muutmine</a:t>
            </a:r>
            <a:endParaRPr lang="en-US" dirty="0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285F9DD5-B178-4302-B5EF-A7E74498A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06.11.2018</a:t>
            </a:r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AB1F874C-7D64-49A1-82A8-453A45463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Karksi-Nuia/Viljandimaa visioonikonverents</a:t>
            </a:r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665D6C40-0A80-4EE8-AD1D-488A50D0F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2E65-B134-4D81-9F05-DCA77F0D31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879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8448F162-CFC5-4C37-B16E-1716B71EE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t-E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Töökohad ja töötajad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A4C43615-4AE4-47DF-8072-3675C7496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88291"/>
            <a:ext cx="8118186" cy="5869709"/>
          </a:xfrm>
        </p:spPr>
        <p:txBody>
          <a:bodyPr>
            <a:noAutofit/>
          </a:bodyPr>
          <a:lstStyle/>
          <a:p>
            <a:pPr algn="just"/>
            <a:r>
              <a:rPr lang="et-EE" dirty="0"/>
              <a:t>Peamine probleem – ka olemasolevate töökohtade täitmine, uute loomisel vajalike inimeste leidmisest rääkimata</a:t>
            </a:r>
          </a:p>
          <a:p>
            <a:pPr algn="just"/>
            <a:r>
              <a:rPr lang="et-EE" dirty="0"/>
              <a:t>Taustaks demograafiline olukord, mis jätkuvalt halveneb</a:t>
            </a:r>
          </a:p>
          <a:p>
            <a:pPr algn="just"/>
            <a:r>
              <a:rPr lang="et-EE" dirty="0"/>
              <a:t>Sisuliseks piirajaks kvalifikatsioon/haridus</a:t>
            </a:r>
          </a:p>
          <a:p>
            <a:pPr algn="just"/>
            <a:r>
              <a:rPr lang="et-EE" dirty="0"/>
              <a:t>Eraldi piirajaks sobiv konkurentsivõimeline ühenduvus ja energeetiline varustatus</a:t>
            </a:r>
          </a:p>
          <a:p>
            <a:pPr algn="just"/>
            <a:r>
              <a:rPr lang="et-EE" dirty="0"/>
              <a:t>Veel üheks piirajaks paiknemine väärtusahelas</a:t>
            </a:r>
          </a:p>
          <a:p>
            <a:pPr algn="just"/>
            <a:r>
              <a:rPr lang="et-EE" dirty="0"/>
              <a:t>Näide: põllumajandus (25% elanikkonnast 2%ni, kasvav tehnoloogilisus, 40% piima viiakse Leetu, sest oma töötlemisvõimekus ebapiisav)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F0AA6C39-6EA1-4509-B42E-9631756B7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06.11.2018</a:t>
            </a:r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23AC8145-3F3B-4E4F-82CA-E47718077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Karksi-Nuia/Viljandimaa visioonikonverents</a:t>
            </a:r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F8BA0D65-4507-4BE8-AB85-4B8542615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2E65-B134-4D81-9F05-DCA77F0D31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761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6DF4241-9240-4498-ADE8-F7B790C80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837"/>
            <a:ext cx="7886700" cy="1325563"/>
          </a:xfrm>
        </p:spPr>
        <p:txBody>
          <a:bodyPr/>
          <a:lstStyle/>
          <a:p>
            <a:r>
              <a:rPr lang="et-E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Lapsed ja noored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5D2C699A-91A0-446C-A767-92CB77347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28436"/>
            <a:ext cx="7886700" cy="512791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t-EE" dirty="0"/>
              <a:t>Haridussüsteemi optimeerimine vs. kvaliteet probleemina nii riigis tervikuna kui igas piirkonnas </a:t>
            </a:r>
          </a:p>
          <a:p>
            <a:pPr algn="just"/>
            <a:r>
              <a:rPr lang="et-EE" dirty="0"/>
              <a:t>Põhikooli tase k.a. – võimalikult lähedal elukohale</a:t>
            </a:r>
          </a:p>
          <a:p>
            <a:pPr algn="just"/>
            <a:r>
              <a:rPr lang="et-EE" dirty="0"/>
              <a:t>Gümnaasium – parem vähem, aga paremini regionaalse tasakaalu alusel</a:t>
            </a:r>
          </a:p>
          <a:p>
            <a:pPr algn="just"/>
            <a:r>
              <a:rPr lang="et-EE" dirty="0"/>
              <a:t>Kutseharidus – sidustada nii gümnaasiumi kui kohapealse spetsialiseerumisega</a:t>
            </a:r>
          </a:p>
          <a:p>
            <a:pPr algn="just"/>
            <a:r>
              <a:rPr lang="et-EE" dirty="0"/>
              <a:t>Kõrgharidus – spetsialiseeritud, sest ülikoole üle 2-3 ei saa olla Eesti-taolises väikeriigis. Lahenduseks regionaalse spetsialiseerumisega võimalusel seotud </a:t>
            </a:r>
            <a:r>
              <a:rPr lang="et-EE" dirty="0" err="1"/>
              <a:t>kolledzhite</a:t>
            </a:r>
            <a:r>
              <a:rPr lang="et-EE" dirty="0"/>
              <a:t> süsteem, kus olulisemas regionaalses tõmbekeskuses võiks olla üks</a:t>
            </a:r>
          </a:p>
          <a:p>
            <a:pPr algn="just"/>
            <a:r>
              <a:rPr lang="et-EE" dirty="0"/>
              <a:t>Ühenduvused, õpilaskodud, huvitegevus ja töökasvatus</a:t>
            </a:r>
          </a:p>
          <a:p>
            <a:pPr algn="just"/>
            <a:r>
              <a:rPr lang="et-EE" dirty="0"/>
              <a:t>Loodusläheduse võimaluste ärakasutamine</a:t>
            </a:r>
          </a:p>
          <a:p>
            <a:pPr algn="just"/>
            <a:endParaRPr lang="et-EE" dirty="0"/>
          </a:p>
          <a:p>
            <a:pPr algn="just"/>
            <a:endParaRPr lang="en-US" dirty="0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87B1483A-9371-44EB-BF9C-D4313C4E2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06.11.2018</a:t>
            </a:r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8944F3E8-5ECE-43D7-A5C5-940A2B134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Karksi-Nuia/Viljandimaa visioonikonverents</a:t>
            </a:r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2B6AE98F-3F17-4444-A1FA-5908883FD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2E65-B134-4D81-9F05-DCA77F0D31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079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C653FC2A-1B77-4ADB-B081-C8B6A57C4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t-E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Elukvaliteet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06436F4E-83D2-4C80-BB44-0ADF5E37B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45309"/>
            <a:ext cx="7886700" cy="544021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t-EE" dirty="0"/>
              <a:t>Elamispinna olemasolu ja kvaliteet</a:t>
            </a:r>
          </a:p>
          <a:p>
            <a:pPr algn="just"/>
            <a:r>
              <a:rPr lang="et-EE" dirty="0"/>
              <a:t>Transpordiühenduvuse mugavus ja kvaliteet kohapeal ja peamiste regionaalsete ja üleriigiliste tõmbekeskustega (sh. uues vormis, nagu tellimusveod, rattarummu-kodara ühtse süsteemi ärakasutamine raudtee-bussi-auto-jalgratta kombinatsioonis)</a:t>
            </a:r>
          </a:p>
          <a:p>
            <a:pPr algn="just"/>
            <a:r>
              <a:rPr lang="et-EE" dirty="0"/>
              <a:t>Energiavarustatuse tase ja struktuur, sh. hajutatus, töökindlus ja kohapealse ressursi ärakasutamine ning hind (sama oluline ka ettevõtluse seisukohast)</a:t>
            </a:r>
          </a:p>
          <a:p>
            <a:pPr algn="just"/>
            <a:r>
              <a:rPr lang="et-EE" dirty="0"/>
              <a:t>Side- ja internetikommunikatsiooni maksimaalne tase ja kvaliteet</a:t>
            </a:r>
          </a:p>
          <a:p>
            <a:pPr algn="just"/>
            <a:r>
              <a:rPr lang="et-EE" dirty="0"/>
              <a:t>Sotsiaalse taristu piisavus ja tase, hõlmab ka piirkondlikku riigi- ja </a:t>
            </a:r>
            <a:r>
              <a:rPr lang="et-EE" dirty="0" err="1"/>
              <a:t>KOV-i</a:t>
            </a:r>
            <a:r>
              <a:rPr lang="et-EE" dirty="0"/>
              <a:t> haldusorganisatsiooni, kaubandust-teenindust, haridusasutuste võrgustikku jne.</a:t>
            </a:r>
          </a:p>
          <a:p>
            <a:pPr algn="just"/>
            <a:r>
              <a:rPr lang="et-EE" dirty="0"/>
              <a:t>Kultuuri tegemise ja tarbimise kohapealsed võimalused</a:t>
            </a:r>
          </a:p>
          <a:p>
            <a:pPr algn="just"/>
            <a:r>
              <a:rPr lang="et-EE" dirty="0"/>
              <a:t>Looduse pakutava atraktiivseks muutmine ja kasutamisvõimaluste laiendamine</a:t>
            </a:r>
            <a:endParaRPr lang="en-US" dirty="0"/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67054B95-8DA9-435F-A505-3582B1A0C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06.11.2018</a:t>
            </a:r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DE14C0CD-3943-4AF2-88D7-9121EA8DF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Karksi-Nuia/Viljandimaa visioonikonverents</a:t>
            </a:r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32B0BC6F-C323-4F9C-8011-807FC130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2E65-B134-4D81-9F05-DCA77F0D311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38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Office'i kujundu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'i kujundus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'i kujundu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354</TotalTime>
  <Words>1040</Words>
  <Application>Microsoft Office PowerPoint</Application>
  <PresentationFormat>Ekraaniseanss (4:3)</PresentationFormat>
  <Paragraphs>172</Paragraphs>
  <Slides>18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5</vt:i4>
      </vt:variant>
      <vt:variant>
        <vt:lpstr>Kujundus</vt:lpstr>
      </vt:variant>
      <vt:variant>
        <vt:i4>2</vt:i4>
      </vt:variant>
      <vt:variant>
        <vt:lpstr>Slaidipealkirjad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Office'i kujundus</vt:lpstr>
      <vt:lpstr>Office Theme</vt:lpstr>
      <vt:lpstr>Tallinna linnriigi asemel Eesti riigist: KOV roll</vt:lpstr>
      <vt:lpstr>Mis on oluline?</vt:lpstr>
      <vt:lpstr>Kus Eesti inimesed paiknevad?</vt:lpstr>
      <vt:lpstr>Rahvaarvu prognoos 2014–2040 Garri Raagmaalt </vt:lpstr>
      <vt:lpstr>Eesti linnriigistub</vt:lpstr>
      <vt:lpstr>Töökohad</vt:lpstr>
      <vt:lpstr>Töökohad ja töötajad </vt:lpstr>
      <vt:lpstr>Lapsed ja noored</vt:lpstr>
      <vt:lpstr>Elukvaliteet</vt:lpstr>
      <vt:lpstr>Kuidas näeb riik?</vt:lpstr>
      <vt:lpstr>PowerPointi esitlus</vt:lpstr>
      <vt:lpstr>Peamised ülesanded KOV-ile</vt:lpstr>
      <vt:lpstr>Ettevõtjate ootused KOV-ile:</vt:lpstr>
      <vt:lpstr>Vastutasuks:</vt:lpstr>
      <vt:lpstr>Kas KOV saab aidata kaasa ettevõtlusele?</vt:lpstr>
      <vt:lpstr>Võimalused 1</vt:lpstr>
      <vt:lpstr>Võimalused 2</vt:lpstr>
      <vt:lpstr>PowerPointi esitlus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Raivo Vare</dc:creator>
  <cp:lastModifiedBy>Raivo Vare</cp:lastModifiedBy>
  <cp:revision>26</cp:revision>
  <cp:lastPrinted>2018-11-04T15:42:11Z</cp:lastPrinted>
  <dcterms:created xsi:type="dcterms:W3CDTF">2018-11-04T09:54:42Z</dcterms:created>
  <dcterms:modified xsi:type="dcterms:W3CDTF">2018-11-04T15:48:48Z</dcterms:modified>
</cp:coreProperties>
</file>