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7104063" cy="10234613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Montserrat" panose="020B0604020202020204" charset="-7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ODoXTCSyMEr64mHkA9/0hMia/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customschemas.google.com/relationships/presentationmetadata" Target="metadata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ti Kurvits" userId="9dd54bd4-f063-49d4-a04c-0b1a124807f2" providerId="ADAL" clId="{AD2853BD-90F0-46ED-B708-465CE2B663CD}"/>
    <pc:docChg chg="custSel modSld">
      <pc:chgData name="Kersti Kurvits" userId="9dd54bd4-f063-49d4-a04c-0b1a124807f2" providerId="ADAL" clId="{AD2853BD-90F0-46ED-B708-465CE2B663CD}" dt="2025-03-13T14:21:24.699" v="1626" actId="20577"/>
      <pc:docMkLst>
        <pc:docMk/>
      </pc:docMkLst>
      <pc:sldChg chg="modNotesTx">
        <pc:chgData name="Kersti Kurvits" userId="9dd54bd4-f063-49d4-a04c-0b1a124807f2" providerId="ADAL" clId="{AD2853BD-90F0-46ED-B708-465CE2B663CD}" dt="2025-03-13T08:59:40.743" v="238" actId="20577"/>
        <pc:sldMkLst>
          <pc:docMk/>
          <pc:sldMk cId="0" sldId="257"/>
        </pc:sldMkLst>
      </pc:sldChg>
      <pc:sldChg chg="modNotesTx">
        <pc:chgData name="Kersti Kurvits" userId="9dd54bd4-f063-49d4-a04c-0b1a124807f2" providerId="ADAL" clId="{AD2853BD-90F0-46ED-B708-465CE2B663CD}" dt="2025-03-13T09:05:18.424" v="287" actId="20577"/>
        <pc:sldMkLst>
          <pc:docMk/>
          <pc:sldMk cId="0" sldId="258"/>
        </pc:sldMkLst>
      </pc:sldChg>
      <pc:sldChg chg="modSp modAnim">
        <pc:chgData name="Kersti Kurvits" userId="9dd54bd4-f063-49d4-a04c-0b1a124807f2" providerId="ADAL" clId="{AD2853BD-90F0-46ED-B708-465CE2B663CD}" dt="2025-03-13T09:07:57.275" v="310" actId="20577"/>
        <pc:sldMkLst>
          <pc:docMk/>
          <pc:sldMk cId="0" sldId="259"/>
        </pc:sldMkLst>
        <pc:spChg chg="mod">
          <ac:chgData name="Kersti Kurvits" userId="9dd54bd4-f063-49d4-a04c-0b1a124807f2" providerId="ADAL" clId="{AD2853BD-90F0-46ED-B708-465CE2B663CD}" dt="2025-03-13T09:07:57.275" v="310" actId="20577"/>
          <ac:spMkLst>
            <pc:docMk/>
            <pc:sldMk cId="0" sldId="259"/>
            <ac:spMk id="50" creationId="{00000000-0000-0000-0000-000000000000}"/>
          </ac:spMkLst>
        </pc:spChg>
      </pc:sldChg>
      <pc:sldChg chg="modNotesTx">
        <pc:chgData name="Kersti Kurvits" userId="9dd54bd4-f063-49d4-a04c-0b1a124807f2" providerId="ADAL" clId="{AD2853BD-90F0-46ED-B708-465CE2B663CD}" dt="2025-03-13T08:56:06.934" v="74" actId="20577"/>
        <pc:sldMkLst>
          <pc:docMk/>
          <pc:sldMk cId="0" sldId="260"/>
        </pc:sldMkLst>
      </pc:sldChg>
      <pc:sldChg chg="modNotesTx">
        <pc:chgData name="Kersti Kurvits" userId="9dd54bd4-f063-49d4-a04c-0b1a124807f2" providerId="ADAL" clId="{AD2853BD-90F0-46ED-B708-465CE2B663CD}" dt="2025-03-13T09:10:47.854" v="376" actId="20577"/>
        <pc:sldMkLst>
          <pc:docMk/>
          <pc:sldMk cId="0" sldId="261"/>
        </pc:sldMkLst>
      </pc:sldChg>
      <pc:sldChg chg="modNotesTx">
        <pc:chgData name="Kersti Kurvits" userId="9dd54bd4-f063-49d4-a04c-0b1a124807f2" providerId="ADAL" clId="{AD2853BD-90F0-46ED-B708-465CE2B663CD}" dt="2025-03-13T09:20:12.670" v="672" actId="20577"/>
        <pc:sldMkLst>
          <pc:docMk/>
          <pc:sldMk cId="0" sldId="264"/>
        </pc:sldMkLst>
      </pc:sldChg>
      <pc:sldChg chg="modNotesTx">
        <pc:chgData name="Kersti Kurvits" userId="9dd54bd4-f063-49d4-a04c-0b1a124807f2" providerId="ADAL" clId="{AD2853BD-90F0-46ED-B708-465CE2B663CD}" dt="2025-03-13T09:21:09.006" v="720" actId="20577"/>
        <pc:sldMkLst>
          <pc:docMk/>
          <pc:sldMk cId="0" sldId="266"/>
        </pc:sldMkLst>
      </pc:sldChg>
      <pc:sldChg chg="modSp">
        <pc:chgData name="Kersti Kurvits" userId="9dd54bd4-f063-49d4-a04c-0b1a124807f2" providerId="ADAL" clId="{AD2853BD-90F0-46ED-B708-465CE2B663CD}" dt="2025-03-13T09:24:48.758" v="731" actId="20577"/>
        <pc:sldMkLst>
          <pc:docMk/>
          <pc:sldMk cId="0" sldId="267"/>
        </pc:sldMkLst>
        <pc:spChg chg="mod">
          <ac:chgData name="Kersti Kurvits" userId="9dd54bd4-f063-49d4-a04c-0b1a124807f2" providerId="ADAL" clId="{AD2853BD-90F0-46ED-B708-465CE2B663CD}" dt="2025-03-13T09:24:48.758" v="731" actId="20577"/>
          <ac:spMkLst>
            <pc:docMk/>
            <pc:sldMk cId="0" sldId="267"/>
            <ac:spMk id="90" creationId="{00000000-0000-0000-0000-000000000000}"/>
          </ac:spMkLst>
        </pc:spChg>
      </pc:sldChg>
      <pc:sldChg chg="modSp modNotesTx">
        <pc:chgData name="Kersti Kurvits" userId="9dd54bd4-f063-49d4-a04c-0b1a124807f2" providerId="ADAL" clId="{AD2853BD-90F0-46ED-B708-465CE2B663CD}" dt="2025-03-13T09:27:26.507" v="821" actId="20577"/>
        <pc:sldMkLst>
          <pc:docMk/>
          <pc:sldMk cId="0" sldId="268"/>
        </pc:sldMkLst>
        <pc:spChg chg="mod">
          <ac:chgData name="Kersti Kurvits" userId="9dd54bd4-f063-49d4-a04c-0b1a124807f2" providerId="ADAL" clId="{AD2853BD-90F0-46ED-B708-465CE2B663CD}" dt="2025-03-13T09:27:26.507" v="821" actId="20577"/>
          <ac:spMkLst>
            <pc:docMk/>
            <pc:sldMk cId="0" sldId="268"/>
            <ac:spMk id="95" creationId="{00000000-0000-0000-0000-000000000000}"/>
          </ac:spMkLst>
        </pc:spChg>
      </pc:sldChg>
      <pc:sldChg chg="modSp modNotesTx">
        <pc:chgData name="Kersti Kurvits" userId="9dd54bd4-f063-49d4-a04c-0b1a124807f2" providerId="ADAL" clId="{AD2853BD-90F0-46ED-B708-465CE2B663CD}" dt="2025-03-13T09:35:00.931" v="951" actId="20577"/>
        <pc:sldMkLst>
          <pc:docMk/>
          <pc:sldMk cId="0" sldId="271"/>
        </pc:sldMkLst>
        <pc:spChg chg="mod">
          <ac:chgData name="Kersti Kurvits" userId="9dd54bd4-f063-49d4-a04c-0b1a124807f2" providerId="ADAL" clId="{AD2853BD-90F0-46ED-B708-465CE2B663CD}" dt="2025-03-13T09:34:04.596" v="855" actId="20577"/>
          <ac:spMkLst>
            <pc:docMk/>
            <pc:sldMk cId="0" sldId="271"/>
            <ac:spMk id="110" creationId="{00000000-0000-0000-0000-000000000000}"/>
          </ac:spMkLst>
        </pc:spChg>
      </pc:sldChg>
      <pc:sldChg chg="modSp modNotesTx">
        <pc:chgData name="Kersti Kurvits" userId="9dd54bd4-f063-49d4-a04c-0b1a124807f2" providerId="ADAL" clId="{AD2853BD-90F0-46ED-B708-465CE2B663CD}" dt="2025-03-13T10:00:55.528" v="1211" actId="20577"/>
        <pc:sldMkLst>
          <pc:docMk/>
          <pc:sldMk cId="0" sldId="272"/>
        </pc:sldMkLst>
        <pc:spChg chg="mod">
          <ac:chgData name="Kersti Kurvits" userId="9dd54bd4-f063-49d4-a04c-0b1a124807f2" providerId="ADAL" clId="{AD2853BD-90F0-46ED-B708-465CE2B663CD}" dt="2025-03-13T10:00:55.528" v="1211" actId="20577"/>
          <ac:spMkLst>
            <pc:docMk/>
            <pc:sldMk cId="0" sldId="272"/>
            <ac:spMk id="115" creationId="{00000000-0000-0000-0000-000000000000}"/>
          </ac:spMkLst>
        </pc:spChg>
      </pc:sldChg>
      <pc:sldChg chg="modSp modNotesTx">
        <pc:chgData name="Kersti Kurvits" userId="9dd54bd4-f063-49d4-a04c-0b1a124807f2" providerId="ADAL" clId="{AD2853BD-90F0-46ED-B708-465CE2B663CD}" dt="2025-03-13T10:03:36.409" v="1322" actId="20577"/>
        <pc:sldMkLst>
          <pc:docMk/>
          <pc:sldMk cId="0" sldId="273"/>
        </pc:sldMkLst>
        <pc:spChg chg="mod">
          <ac:chgData name="Kersti Kurvits" userId="9dd54bd4-f063-49d4-a04c-0b1a124807f2" providerId="ADAL" clId="{AD2853BD-90F0-46ED-B708-465CE2B663CD}" dt="2025-03-13T10:02:46.280" v="1292" actId="20577"/>
          <ac:spMkLst>
            <pc:docMk/>
            <pc:sldMk cId="0" sldId="273"/>
            <ac:spMk id="120" creationId="{00000000-0000-0000-0000-000000000000}"/>
          </ac:spMkLst>
        </pc:spChg>
      </pc:sldChg>
      <pc:sldChg chg="modNotesTx">
        <pc:chgData name="Kersti Kurvits" userId="9dd54bd4-f063-49d4-a04c-0b1a124807f2" providerId="ADAL" clId="{AD2853BD-90F0-46ED-B708-465CE2B663CD}" dt="2025-03-13T10:05:29.237" v="1429" actId="20577"/>
        <pc:sldMkLst>
          <pc:docMk/>
          <pc:sldMk cId="0" sldId="274"/>
        </pc:sldMkLst>
      </pc:sldChg>
      <pc:sldChg chg="modNotesTx">
        <pc:chgData name="Kersti Kurvits" userId="9dd54bd4-f063-49d4-a04c-0b1a124807f2" providerId="ADAL" clId="{AD2853BD-90F0-46ED-B708-465CE2B663CD}" dt="2025-03-13T10:05:59.976" v="1477" actId="20577"/>
        <pc:sldMkLst>
          <pc:docMk/>
          <pc:sldMk cId="0" sldId="275"/>
        </pc:sldMkLst>
      </pc:sldChg>
      <pc:sldChg chg="modSp">
        <pc:chgData name="Kersti Kurvits" userId="9dd54bd4-f063-49d4-a04c-0b1a124807f2" providerId="ADAL" clId="{AD2853BD-90F0-46ED-B708-465CE2B663CD}" dt="2025-03-13T10:07:57.989" v="1478" actId="113"/>
        <pc:sldMkLst>
          <pc:docMk/>
          <pc:sldMk cId="0" sldId="277"/>
        </pc:sldMkLst>
        <pc:spChg chg="mod">
          <ac:chgData name="Kersti Kurvits" userId="9dd54bd4-f063-49d4-a04c-0b1a124807f2" providerId="ADAL" clId="{AD2853BD-90F0-46ED-B708-465CE2B663CD}" dt="2025-03-13T10:07:57.989" v="1478" actId="113"/>
          <ac:spMkLst>
            <pc:docMk/>
            <pc:sldMk cId="0" sldId="277"/>
            <ac:spMk id="142" creationId="{00000000-0000-0000-0000-000000000000}"/>
          </ac:spMkLst>
        </pc:spChg>
      </pc:sldChg>
      <pc:sldChg chg="modNotesTx">
        <pc:chgData name="Kersti Kurvits" userId="9dd54bd4-f063-49d4-a04c-0b1a124807f2" providerId="ADAL" clId="{AD2853BD-90F0-46ED-B708-465CE2B663CD}" dt="2025-03-13T10:09:56.408" v="1595" actId="20577"/>
        <pc:sldMkLst>
          <pc:docMk/>
          <pc:sldMk cId="0" sldId="278"/>
        </pc:sldMkLst>
      </pc:sldChg>
      <pc:sldChg chg="modSp">
        <pc:chgData name="Kersti Kurvits" userId="9dd54bd4-f063-49d4-a04c-0b1a124807f2" providerId="ADAL" clId="{AD2853BD-90F0-46ED-B708-465CE2B663CD}" dt="2025-03-13T10:10:29.109" v="1597" actId="113"/>
        <pc:sldMkLst>
          <pc:docMk/>
          <pc:sldMk cId="0" sldId="279"/>
        </pc:sldMkLst>
        <pc:spChg chg="mod">
          <ac:chgData name="Kersti Kurvits" userId="9dd54bd4-f063-49d4-a04c-0b1a124807f2" providerId="ADAL" clId="{AD2853BD-90F0-46ED-B708-465CE2B663CD}" dt="2025-03-13T10:10:29.109" v="1597" actId="113"/>
          <ac:spMkLst>
            <pc:docMk/>
            <pc:sldMk cId="0" sldId="279"/>
            <ac:spMk id="152" creationId="{00000000-0000-0000-0000-000000000000}"/>
          </ac:spMkLst>
        </pc:spChg>
      </pc:sldChg>
      <pc:sldChg chg="modSp">
        <pc:chgData name="Kersti Kurvits" userId="9dd54bd4-f063-49d4-a04c-0b1a124807f2" providerId="ADAL" clId="{AD2853BD-90F0-46ED-B708-465CE2B663CD}" dt="2025-03-13T14:21:06.142" v="1600" actId="27636"/>
        <pc:sldMkLst>
          <pc:docMk/>
          <pc:sldMk cId="0" sldId="287"/>
        </pc:sldMkLst>
        <pc:spChg chg="mod">
          <ac:chgData name="Kersti Kurvits" userId="9dd54bd4-f063-49d4-a04c-0b1a124807f2" providerId="ADAL" clId="{AD2853BD-90F0-46ED-B708-465CE2B663CD}" dt="2025-03-13T14:21:06.142" v="1600" actId="27636"/>
          <ac:spMkLst>
            <pc:docMk/>
            <pc:sldMk cId="0" sldId="287"/>
            <ac:spMk id="198" creationId="{00000000-0000-0000-0000-000000000000}"/>
          </ac:spMkLst>
        </pc:spChg>
      </pc:sldChg>
      <pc:sldChg chg="modSp">
        <pc:chgData name="Kersti Kurvits" userId="9dd54bd4-f063-49d4-a04c-0b1a124807f2" providerId="ADAL" clId="{AD2853BD-90F0-46ED-B708-465CE2B663CD}" dt="2025-03-13T10:45:23.036" v="1598" actId="2710"/>
        <pc:sldMkLst>
          <pc:docMk/>
          <pc:sldMk cId="0" sldId="291"/>
        </pc:sldMkLst>
        <pc:spChg chg="mod">
          <ac:chgData name="Kersti Kurvits" userId="9dd54bd4-f063-49d4-a04c-0b1a124807f2" providerId="ADAL" clId="{AD2853BD-90F0-46ED-B708-465CE2B663CD}" dt="2025-03-13T10:45:23.036" v="1598" actId="2710"/>
          <ac:spMkLst>
            <pc:docMk/>
            <pc:sldMk cId="0" sldId="291"/>
            <ac:spMk id="223" creationId="{00000000-0000-0000-0000-000000000000}"/>
          </ac:spMkLst>
        </pc:spChg>
      </pc:sldChg>
      <pc:sldChg chg="modSp modAnim">
        <pc:chgData name="Kersti Kurvits" userId="9dd54bd4-f063-49d4-a04c-0b1a124807f2" providerId="ADAL" clId="{AD2853BD-90F0-46ED-B708-465CE2B663CD}" dt="2025-03-13T14:21:24.699" v="1626" actId="20577"/>
        <pc:sldMkLst>
          <pc:docMk/>
          <pc:sldMk cId="0" sldId="299"/>
        </pc:sldMkLst>
        <pc:spChg chg="mod">
          <ac:chgData name="Kersti Kurvits" userId="9dd54bd4-f063-49d4-a04c-0b1a124807f2" providerId="ADAL" clId="{AD2853BD-90F0-46ED-B708-465CE2B663CD}" dt="2025-03-13T14:21:24.699" v="1626" actId="20577"/>
          <ac:spMkLst>
            <pc:docMk/>
            <pc:sldMk cId="0" sldId="299"/>
            <ac:spMk id="26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t-EE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" name="Google Shape;29;p1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t-EE"/>
              <a:t>1</a:t>
            </a:fld>
            <a:endParaRPr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dt" idx="10"/>
          </p:nvPr>
        </p:nvSpPr>
        <p:spPr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sz="1600" dirty="0"/>
              <a:t>Realistlik eriti üritustel osalejate arv!!!</a:t>
            </a:r>
            <a:endParaRPr sz="1600" dirty="0"/>
          </a:p>
        </p:txBody>
      </p:sp>
      <p:sp>
        <p:nvSpPr>
          <p:cNvPr id="83" name="Google Shape;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dirty="0"/>
              <a:t>PROJEKT ON MÕELDUD LAIEMALE SIHTGRUPILE- KOGUKONNALE</a:t>
            </a:r>
            <a:endParaRPr dirty="0"/>
          </a:p>
        </p:txBody>
      </p:sp>
      <p:sp>
        <p:nvSpPr>
          <p:cNvPr id="93" name="Google Shape;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dirty="0"/>
              <a:t>Leping kehtima 3. aprillini 2029 . Äriregistris olevaid andmeid – kustutamishoiatus, nime õigekiri , juhatuse volitused </a:t>
            </a:r>
            <a:endParaRPr dirty="0"/>
          </a:p>
        </p:txBody>
      </p:sp>
      <p:sp>
        <p:nvSpPr>
          <p:cNvPr id="108" name="Google Shape;1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82a129aab_0_13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dirty="0"/>
              <a:t>Kui koos peab 2 allkirjastajat, siis kirjutada saab 1, teine volitab </a:t>
            </a:r>
            <a:endParaRPr dirty="0"/>
          </a:p>
        </p:txBody>
      </p:sp>
      <p:sp>
        <p:nvSpPr>
          <p:cNvPr id="113" name="Google Shape;113;g2082a129aa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dirty="0"/>
              <a:t>Ehitusspetsialisti e- kiri, </a:t>
            </a:r>
            <a:endParaRPr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dirty="0"/>
              <a:t>Võib lõpetada varem, esitada aruande varem.  Pikendamine taotlejast mittesõltuvatel põhjustel, erandlik</a:t>
            </a:r>
            <a:endParaRPr dirty="0"/>
          </a:p>
        </p:txBody>
      </p:sp>
      <p:sp>
        <p:nvSpPr>
          <p:cNvPr id="124" name="Google Shape;124;p17:notes"/>
          <p:cNvSpPr txBox="1">
            <a:spLocks noGrp="1"/>
          </p:cNvSpPr>
          <p:nvPr>
            <p:ph type="dt" idx="10"/>
          </p:nvPr>
        </p:nvSpPr>
        <p:spPr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17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t-EE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dirty="0"/>
              <a:t>KOP on üks pikemajalisemaid regionaalprogramme. KOP info on ka RTK kodulehel, seal on ka kõigi </a:t>
            </a:r>
            <a:r>
              <a:rPr lang="et-EE" dirty="0" err="1"/>
              <a:t>MAROde</a:t>
            </a:r>
            <a:r>
              <a:rPr lang="et-EE" dirty="0"/>
              <a:t> kontaktid </a:t>
            </a:r>
            <a:endParaRPr dirty="0"/>
          </a:p>
        </p:txBody>
      </p:sp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dirty="0"/>
              <a:t>Kaasfinantseering ka MTÜ pangakontole kanda </a:t>
            </a:r>
            <a:endParaRPr dirty="0"/>
          </a:p>
        </p:txBody>
      </p:sp>
      <p:sp>
        <p:nvSpPr>
          <p:cNvPr id="130" name="Google Shape;1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082a129aab_0_15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082a129aa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dirty="0"/>
              <a:t>Ei saa meetmete hübriid projekte. Saab koolituse materjale, mis kasutatakse ära ürituse või koolituse jooksul</a:t>
            </a:r>
            <a:endParaRPr dirty="0"/>
          </a:p>
        </p:txBody>
      </p:sp>
      <p:sp>
        <p:nvSpPr>
          <p:cNvPr id="145" name="Google Shape;1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/>
              <a:t>E-toetuse keskkonnas alustatud taotlust ei saa automaatselt teise meetme alla viia, nii et sisestamiseks tuleb valida kohe õige meede.</a:t>
            </a:r>
            <a:endParaRPr/>
          </a:p>
        </p:txBody>
      </p:sp>
      <p:sp>
        <p:nvSpPr>
          <p:cNvPr id="160" name="Google Shape;16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82a129aab_0_16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2082a129aa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6246669e1_1_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216246669e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ddbdad3751_6_1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1ddbdad3751_6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/>
              <a:t>MIKS  3. aprill? Sest 1.märts oli laupäev </a:t>
            </a:r>
            <a:endParaRPr dirty="0"/>
          </a:p>
        </p:txBody>
      </p:sp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2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t-EE"/>
              <a:t>Menetluse 50 tööpäeva algab 03.04, kahe puhkepäevast riigipühaga lõppeb üldjuhul 13.06.</a:t>
            </a:r>
            <a:endParaRPr/>
          </a:p>
        </p:txBody>
      </p:sp>
      <p:sp>
        <p:nvSpPr>
          <p:cNvPr id="182" name="Google Shape;182;p2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t-E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3:notes"/>
          <p:cNvSpPr txBox="1">
            <a:spLocks noGrp="1"/>
          </p:cNvSpPr>
          <p:nvPr>
            <p:ph type="dt" idx="10"/>
          </p:nvPr>
        </p:nvSpPr>
        <p:spPr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c8d01d0d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c8d01d0d0_0_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33c8d01d0d0_0_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t-EE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c8d01d0d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3c8d01d0d0_0_2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3c8d01d0d0_0_2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1800"/>
          </a:xfrm>
          <a:prstGeom prst="rect">
            <a:avLst/>
          </a:prstGeom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t-EE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2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25:notes"/>
          <p:cNvSpPr txBox="1">
            <a:spLocks noGrp="1"/>
          </p:cNvSpPr>
          <p:nvPr>
            <p:ph type="dt" idx="10"/>
          </p:nvPr>
        </p:nvSpPr>
        <p:spPr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t-E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0f36cdc485_0_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20f36cdc48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0f36cdc485_0_1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20f36cdc48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0f36cdc485_0_2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20f36cdc48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082a129aab_0_9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g2082a129aa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0f36cdc485_0_4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20f36cdc48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0f36cdc485_0_3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20f36cdc48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16246669e1_1_1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216246669e1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c8d01d0d0_0_5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33c8d01d0d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ddbdad3751_6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g1ddbdad3751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124cc01728_0_3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2124cc0172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ddbdad3751_2_2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1ddbdad3751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ddbdad3751_2_3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g1ddbdad3751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ddbdad3751_10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1ddbdad3751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082a129aab_0_10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3" name="Google Shape;53;g2082a129aab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ddbdad3751_10_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1ddbdad3751_1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ddbdad3751_10_1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1ddbdad3751_1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0c55efd1e7_0_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g20c55efd1e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82a129aab_0_9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dirty="0"/>
              <a:t>Tegevusi ainult oma liikmeskonnale, kasusaajad ainult oma liikmed</a:t>
            </a:r>
            <a:endParaRPr dirty="0"/>
          </a:p>
        </p:txBody>
      </p:sp>
      <p:sp>
        <p:nvSpPr>
          <p:cNvPr id="58" name="Google Shape;58;g2082a129aa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082a129aab_0_11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g2082a129aa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82a129aab_0_12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g2082a129aa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dirty="0"/>
              <a:t>Taotluses numbriliselt ära märkida ja aruandes tõendada. Kogukonnateenus 1 – õmbluslaud, õmblusmasin. </a:t>
            </a:r>
            <a:r>
              <a:rPr lang="et-EE" dirty="0" err="1"/>
              <a:t>overlockmasin</a:t>
            </a:r>
            <a:r>
              <a:rPr lang="et-EE" dirty="0"/>
              <a:t> ja triikraud=1 kogukonnateenus VÕIB OLLA 2 väljundnäitajat – nii objekt kui teenus (remont külaruumides + õmblustöötoa vahendid</a:t>
            </a:r>
            <a:endParaRPr dirty="0"/>
          </a:p>
        </p:txBody>
      </p:sp>
      <p:sp>
        <p:nvSpPr>
          <p:cNvPr id="73" name="Google Shape;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itelslaid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082a129aab_0_75"/>
          <p:cNvSpPr txBox="1">
            <a:spLocks noGrp="1"/>
          </p:cNvSpPr>
          <p:nvPr>
            <p:ph type="ctrTitle"/>
          </p:nvPr>
        </p:nvSpPr>
        <p:spPr>
          <a:xfrm>
            <a:off x="1143001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Char char="●"/>
              <a:def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g2082a129aab_0_75"/>
          <p:cNvSpPr txBox="1"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" name="Google Shape;17;g2082a129aab_0_75"/>
          <p:cNvSpPr txBox="1">
            <a:spLocks noGrp="1"/>
          </p:cNvSpPr>
          <p:nvPr>
            <p:ph type="dt" idx="10"/>
          </p:nvPr>
        </p:nvSpPr>
        <p:spPr>
          <a:xfrm>
            <a:off x="628651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082a129aab_0_75"/>
          <p:cNvSpPr txBox="1">
            <a:spLocks noGrp="1"/>
          </p:cNvSpPr>
          <p:nvPr>
            <p:ph type="ftr" idx="11"/>
          </p:nvPr>
        </p:nvSpPr>
        <p:spPr>
          <a:xfrm>
            <a:off x="3028951" y="6356354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2082a129aab_0_75"/>
          <p:cNvSpPr txBox="1">
            <a:spLocks noGrp="1"/>
          </p:cNvSpPr>
          <p:nvPr>
            <p:ph type="sldNum" idx="12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ealkiri ja sisu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082a129aab_0_82"/>
          <p:cNvSpPr txBox="1">
            <a:spLocks noGrp="1"/>
          </p:cNvSpPr>
          <p:nvPr>
            <p:ph type="title"/>
          </p:nvPr>
        </p:nvSpPr>
        <p:spPr>
          <a:xfrm>
            <a:off x="628651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2082a129aab_0_82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g2082a129aab_0_82"/>
          <p:cNvSpPr txBox="1">
            <a:spLocks noGrp="1"/>
          </p:cNvSpPr>
          <p:nvPr>
            <p:ph type="dt" idx="10"/>
          </p:nvPr>
        </p:nvSpPr>
        <p:spPr>
          <a:xfrm>
            <a:off x="628651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2082a129aab_0_82"/>
          <p:cNvSpPr txBox="1">
            <a:spLocks noGrp="1"/>
          </p:cNvSpPr>
          <p:nvPr>
            <p:ph type="ftr" idx="11"/>
          </p:nvPr>
        </p:nvSpPr>
        <p:spPr>
          <a:xfrm>
            <a:off x="3028951" y="6356354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082a129aab_0_82"/>
          <p:cNvSpPr txBox="1">
            <a:spLocks noGrp="1"/>
          </p:cNvSpPr>
          <p:nvPr>
            <p:ph type="sldNum" idx="12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082a129aab_0_69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2082a129aab_0_69"/>
          <p:cNvSpPr txBox="1">
            <a:spLocks noGrp="1"/>
          </p:cNvSpPr>
          <p:nvPr>
            <p:ph type="dt" idx="10"/>
          </p:nvPr>
        </p:nvSpPr>
        <p:spPr>
          <a:xfrm>
            <a:off x="628651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2082a129aab_0_69"/>
          <p:cNvSpPr txBox="1">
            <a:spLocks noGrp="1"/>
          </p:cNvSpPr>
          <p:nvPr>
            <p:ph type="ftr" idx="11"/>
          </p:nvPr>
        </p:nvSpPr>
        <p:spPr>
          <a:xfrm>
            <a:off x="3028951" y="6356354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082a129aab_0_69"/>
          <p:cNvSpPr txBox="1">
            <a:spLocks noGrp="1"/>
          </p:cNvSpPr>
          <p:nvPr>
            <p:ph type="sldNum" idx="12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.ee/regionaalprogrammid#kohaliku-omaalgatu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tk.ee/meede-kohaliku-omaalgatuse-programm" TargetMode="External"/><Relationship Id="rId4" Type="http://schemas.openxmlformats.org/officeDocument/2006/relationships/hyperlink" Target="https://www.riigiteataja.ee/akt/115072023034?leiaKehti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toetus.rtk.e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yubn4KbPkVlY5oULPokZByJsShwd7vVw/view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toetus.rtk.e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laanemaa.ee/kop" TargetMode="External"/><Relationship Id="rId13" Type="http://schemas.openxmlformats.org/officeDocument/2006/relationships/hyperlink" Target="https://www.saaremaavald.ee/kop" TargetMode="External"/><Relationship Id="rId3" Type="http://schemas.openxmlformats.org/officeDocument/2006/relationships/hyperlink" Target="https://www.hol.ee/374" TargetMode="External"/><Relationship Id="rId7" Type="http://schemas.openxmlformats.org/officeDocument/2006/relationships/hyperlink" Target="https://jaek.ee/kop-2023" TargetMode="External"/><Relationship Id="rId12" Type="http://schemas.openxmlformats.org/officeDocument/2006/relationships/hyperlink" Target="https://raek.ee/kodanikuuhendustele/kohaliku-omaalgatuse-programm" TargetMode="External"/><Relationship Id="rId17" Type="http://schemas.openxmlformats.org/officeDocument/2006/relationships/hyperlink" Target="https://vorumaa.ee/projekt/kohaliku-omaalgatuse-programm" TargetMode="External"/><Relationship Id="rId2" Type="http://schemas.openxmlformats.org/officeDocument/2006/relationships/notesSlide" Target="../notesSlides/notesSlide44.xml"/><Relationship Id="rId16" Type="http://schemas.openxmlformats.org/officeDocument/2006/relationships/hyperlink" Target="http://www.vol.ee/et/kohaliku-omaalgatuse-programm-kop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rva.kovtp.ee/kop" TargetMode="External"/><Relationship Id="rId11" Type="http://schemas.openxmlformats.org/officeDocument/2006/relationships/hyperlink" Target="https://polvamaa.ee/polvamaa-omavalitsuste-liit/pol-tegevus/kohaliku-omaalgatuse-programm" TargetMode="External"/><Relationship Id="rId5" Type="http://schemas.openxmlformats.org/officeDocument/2006/relationships/hyperlink" Target="https://ivol.ee/kohaliku-omaalgatuse-programm-kop-" TargetMode="External"/><Relationship Id="rId15" Type="http://schemas.openxmlformats.org/officeDocument/2006/relationships/hyperlink" Target="https://valgamaa.ee/maakond/programmid/kohaliku-omaalgatuse-programm" TargetMode="External"/><Relationship Id="rId10" Type="http://schemas.openxmlformats.org/officeDocument/2006/relationships/hyperlink" Target="https://parnumaa.ee/parnumaa-arenduskeskus/vabauhendustele/kohaliku-omaalgatuse-programm/" TargetMode="External"/><Relationship Id="rId4" Type="http://schemas.openxmlformats.org/officeDocument/2006/relationships/hyperlink" Target="https://hiiumaaarenduskeskus.ee/vabauhendused/kop/" TargetMode="External"/><Relationship Id="rId9" Type="http://schemas.openxmlformats.org/officeDocument/2006/relationships/hyperlink" Target="https://www.virol.ee/kohaliku-omaalgatuse-programm" TargetMode="External"/><Relationship Id="rId14" Type="http://schemas.openxmlformats.org/officeDocument/2006/relationships/hyperlink" Target="https://www.tartumaa.ee/programmid/kohaliku-omaalgatuse-programm-kop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>
            <a:spLocks noGrp="1"/>
          </p:cNvSpPr>
          <p:nvPr>
            <p:ph type="subTitle" idx="1"/>
          </p:nvPr>
        </p:nvSpPr>
        <p:spPr>
          <a:xfrm>
            <a:off x="539850" y="2371500"/>
            <a:ext cx="80643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t-EE" sz="6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r>
              <a:rPr lang="et-EE" sz="6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t-EE" sz="6300" b="1">
                <a:latin typeface="Montserrat"/>
                <a:ea typeface="Montserrat"/>
                <a:cs typeface="Montserrat"/>
                <a:sym typeface="Montserrat"/>
              </a:rPr>
              <a:t>aasta </a:t>
            </a:r>
            <a:endParaRPr sz="63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t-EE" sz="6300" b="1">
                <a:latin typeface="Montserrat"/>
                <a:ea typeface="Montserrat"/>
                <a:cs typeface="Montserrat"/>
                <a:sym typeface="Montserrat"/>
              </a:rPr>
              <a:t>KEVADVOOR</a:t>
            </a:r>
            <a:br>
              <a:rPr lang="et-EE" sz="63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5728" b="1">
                <a:latin typeface="Montserrat"/>
                <a:ea typeface="Montserrat"/>
                <a:cs typeface="Montserrat"/>
                <a:sym typeface="Montserrat"/>
              </a:rPr>
              <a:t> 03. märts - 03. aprill</a:t>
            </a:r>
            <a:br>
              <a:rPr lang="et-EE" sz="6300">
                <a:latin typeface="Montserrat"/>
                <a:ea typeface="Montserrat"/>
                <a:cs typeface="Montserrat"/>
                <a:sym typeface="Montserrat"/>
              </a:rPr>
            </a:br>
            <a:endParaRPr sz="6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 l="12749" r="12033"/>
          <a:stretch/>
        </p:blipFill>
        <p:spPr>
          <a:xfrm>
            <a:off x="2140987" y="-228600"/>
            <a:ext cx="5280174" cy="29718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"/>
          <p:cNvSpPr txBox="1">
            <a:spLocks noGrp="1"/>
          </p:cNvSpPr>
          <p:nvPr>
            <p:ph type="subTitle" idx="1"/>
          </p:nvPr>
        </p:nvSpPr>
        <p:spPr>
          <a:xfrm>
            <a:off x="539850" y="5343301"/>
            <a:ext cx="8064300" cy="100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None/>
            </a:pPr>
            <a:r>
              <a:rPr lang="et-EE" sz="2900" b="1">
                <a:solidFill>
                  <a:srgbClr val="006EB5"/>
                </a:solidFill>
                <a:latin typeface="Montserrat"/>
                <a:ea typeface="Montserrat"/>
                <a:cs typeface="Montserrat"/>
                <a:sym typeface="Montserrat"/>
              </a:rPr>
              <a:t>KOGUKOND ON OLULINE</a:t>
            </a:r>
            <a:endParaRPr sz="7400" b="1">
              <a:solidFill>
                <a:srgbClr val="006EB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628650" y="816150"/>
            <a:ext cx="8089800" cy="4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Kogukonnateenus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16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Kogukonna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liikmetelt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kogukonna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liikmetele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pakutav teenus, mis lähtub kogukonna vajadustest.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Montserrat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Teenuse pakkuja on ka ise kogukonna liige.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Kogukonnateenuse eesmärk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ei ole kasumi teenimine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, kuid tasu võtmine teenuskulude katteks on põhjendatud.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Kogukonnateenuse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vajalikkus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peab olema taotluses selgitatud.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body" idx="1"/>
          </p:nvPr>
        </p:nvSpPr>
        <p:spPr>
          <a:xfrm>
            <a:off x="381000" y="580550"/>
            <a:ext cx="8306700" cy="55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Projekti väljundnäitajad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●"/>
            </a:pP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Väljundnäitajad 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 nende </a:t>
            </a: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sihtväärtused määrab taotleja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taotluses vastavalt meetmele ja need on projekti </a:t>
            </a: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mõju hindamise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üheks </a:t>
            </a: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aluseks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●"/>
            </a:pP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Väljundnäitajate ja sihtväärtuste seadmisel tuleb arvestada nende saavutamise </a:t>
            </a: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realistlikkust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●"/>
            </a:pP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Väljundnäitajate ja sihtväärtuste saavutamist </a:t>
            </a: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kontrollitakse 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esitatud </a:t>
            </a: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aruande 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põhjal.</a:t>
            </a:r>
            <a:endParaRPr sz="20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●"/>
            </a:pP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Saavutamata 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jäänud väljundnäitajad või nende sihtväärtused olenevalt nende mittesaavutamise ulatusest on </a:t>
            </a: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aluseks 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toetuse osalisele või täielikule </a:t>
            </a: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tagasinõudmisele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20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457200" y="843379"/>
            <a:ext cx="8229600" cy="487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 dirty="0">
                <a:latin typeface="Montserrat"/>
                <a:ea typeface="Montserrat"/>
                <a:cs typeface="Montserrat"/>
                <a:sym typeface="Montserrat"/>
              </a:rPr>
              <a:t>Toetuse taotleja</a:t>
            </a:r>
            <a:br>
              <a:rPr lang="et-EE" sz="235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 b="1" dirty="0">
                <a:solidFill>
                  <a:srgbClr val="202124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50" b="1" dirty="0">
              <a:solidFill>
                <a:srgbClr val="202124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 b="1" dirty="0">
                <a:latin typeface="Montserrat"/>
                <a:ea typeface="Montserrat"/>
                <a:cs typeface="Montserrat"/>
                <a:sym typeface="Montserrat"/>
              </a:rPr>
              <a:t>Mittetulundusühing</a:t>
            </a:r>
            <a:r>
              <a:rPr lang="et-EE" sz="2350" dirty="0">
                <a:latin typeface="Montserrat"/>
                <a:ea typeface="Montserrat"/>
                <a:cs typeface="Montserrat"/>
                <a:sym typeface="Montserrat"/>
              </a:rPr>
              <a:t>,</a:t>
            </a:r>
            <a:br>
              <a:rPr lang="et-EE" sz="235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150" dirty="0">
                <a:latin typeface="Montserrat"/>
                <a:ea typeface="Montserrat"/>
                <a:cs typeface="Montserrat"/>
                <a:sym typeface="Montserrat"/>
              </a:rPr>
              <a:t>milles ei osale liikmena kohaliku omavalitsuse üksus ega riik ja mille liikmetest äriühingud ei moodusta rohkem kui poole.</a:t>
            </a:r>
            <a:br>
              <a:rPr lang="et-EE" sz="2350" dirty="0">
                <a:latin typeface="Montserrat"/>
                <a:ea typeface="Montserrat"/>
                <a:cs typeface="Montserrat"/>
                <a:sym typeface="Montserrat"/>
              </a:rPr>
            </a:br>
            <a:endParaRPr sz="23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 b="1" dirty="0">
                <a:latin typeface="Montserrat"/>
                <a:ea typeface="Montserrat"/>
                <a:cs typeface="Montserrat"/>
                <a:sym typeface="Montserrat"/>
              </a:rPr>
              <a:t>Sihtasutus</a:t>
            </a:r>
            <a:r>
              <a:rPr lang="et-EE" sz="2350" dirty="0">
                <a:latin typeface="Montserrat"/>
                <a:ea typeface="Montserrat"/>
                <a:cs typeface="Montserrat"/>
                <a:sym typeface="Montserrat"/>
              </a:rPr>
              <a:t>,</a:t>
            </a:r>
            <a:br>
              <a:rPr lang="et-EE" sz="235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150" dirty="0">
                <a:latin typeface="Montserrat"/>
                <a:ea typeface="Montserrat"/>
                <a:cs typeface="Montserrat"/>
                <a:sym typeface="Montserrat"/>
              </a:rPr>
              <a:t>mis ei ole asutatud kohaliku omavalitsuse üksuse ega riigi osalusel ja mille </a:t>
            </a:r>
            <a:r>
              <a:rPr lang="et-EE" sz="2150" dirty="0"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asutajatest</a:t>
            </a:r>
            <a:r>
              <a:rPr lang="et-EE" sz="2150" dirty="0">
                <a:latin typeface="Montserrat"/>
                <a:ea typeface="Montserrat"/>
                <a:cs typeface="Montserrat"/>
                <a:sym typeface="Montserrat"/>
              </a:rPr>
              <a:t> äriühingud ei moodusta rohkem kui poole.</a:t>
            </a:r>
            <a:endParaRPr sz="215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457050" y="790113"/>
            <a:ext cx="8216100" cy="534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 dirty="0">
                <a:latin typeface="Montserrat"/>
                <a:ea typeface="Montserrat"/>
                <a:cs typeface="Montserrat"/>
                <a:sym typeface="Montserrat"/>
              </a:rPr>
              <a:t>Toetuse taotleja</a:t>
            </a:r>
            <a:br>
              <a:rPr lang="et-EE" sz="2350" b="1" dirty="0">
                <a:latin typeface="Montserrat"/>
                <a:ea typeface="Montserrat"/>
                <a:cs typeface="Montserrat"/>
                <a:sym typeface="Montserrat"/>
              </a:rPr>
            </a:br>
            <a:endParaRPr sz="12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Tegutseb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avalikes huvides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 ning taotleja eesmärgid ja tegevused on suunatud avalikkusele, sh taotleja peab oma tegevusest teavitama avalikkust.</a:t>
            </a:r>
            <a:endParaRPr sz="2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Tegutseb oma liikmes- või töötajaskonnast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laiema sihtgrupi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 heaks, välja arvatud erivajadustega inimeste heaks tegutsevad ühendused (projekt peab </a:t>
            </a:r>
            <a:r>
              <a:rPr lang="et-EE" sz="2050" dirty="0" err="1">
                <a:latin typeface="Montserrat"/>
                <a:ea typeface="Montserrat"/>
                <a:cs typeface="Montserrat"/>
                <a:sym typeface="Montserrat"/>
              </a:rPr>
              <a:t>KOP-i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 eesmärki täitma).</a:t>
            </a:r>
            <a:endParaRPr sz="2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Tegutseb piirkondlikult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küla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aleviku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alevi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valla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linna 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või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asumi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 kogukonna huvides.</a:t>
            </a:r>
            <a:endParaRPr sz="2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Montserrat"/>
              <a:buChar char="●"/>
            </a:pP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Maakondlikke ühendusi ei toetata</a:t>
            </a:r>
            <a:endParaRPr sz="205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body" idx="1"/>
          </p:nvPr>
        </p:nvSpPr>
        <p:spPr>
          <a:xfrm>
            <a:off x="434575" y="663925"/>
            <a:ext cx="8080800" cy="59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Toetuse taotleja - </a:t>
            </a:r>
            <a:r>
              <a:rPr lang="et-EE" sz="36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erandid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3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Tallinna</a:t>
            </a:r>
            <a:r>
              <a:rPr lang="et-EE" sz="205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linna puhul saavad taotlejaks olla ainult </a:t>
            </a:r>
            <a:r>
              <a:rPr lang="et-EE" sz="205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linnasisese asumi kogukonna huvides tegutsevad ühendused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None/>
            </a:pP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Koguduste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puhul saavad taotlejaks olla kogudused, mis tegutsevad põhikirja järgi koguduse liikmetest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laiema sihtgrupi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 huvides, seejuures võib sellise koguduse tegevuspiirkond ületada ajalooliste tegutsemispiiride põhjendusel kohaliku omavalitsuse üksuse piire.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Küla-, aleviku- ning asumiseltside (juriidiliste isikute) poolt asutatud omavalitsuse piire ületavad ühendused.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434575" y="822350"/>
            <a:ext cx="8080800" cy="51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Taotlejaks ei saa olla: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Montserrat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riühingud, ettevõtjate liidud, ametiühingud;</a:t>
            </a:r>
            <a:endParaRPr sz="2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Montserrat"/>
              <a:buChar char="●"/>
            </a:pP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ameti-, kutse- ja erialaliidud,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mis</a:t>
            </a: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koondavad ühe ameti, kutse või eriala inimesi, edendavad nende  erialaoskusi või kaitsevad nende huve;</a:t>
            </a:r>
            <a:endParaRPr sz="2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Montserrat"/>
              <a:buChar char="●"/>
            </a:pP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korteri-,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suvila-, aiandus-, </a:t>
            </a: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garaaži- jmt ühistud;</a:t>
            </a:r>
            <a:b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Arial"/>
              <a:buChar char="●"/>
            </a:pP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ühendused, kui nende </a:t>
            </a:r>
            <a:r>
              <a:rPr lang="et-EE" sz="2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registrijärgne asukoht</a:t>
            </a: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on </a:t>
            </a:r>
            <a:r>
              <a:rPr lang="et-EE" sz="2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teises </a:t>
            </a: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kohaliku omavalitsuse </a:t>
            </a:r>
            <a:r>
              <a:rPr lang="et-EE" sz="2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üksuses </a:t>
            </a: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kui projekti </a:t>
            </a:r>
            <a:r>
              <a:rPr lang="et-EE" sz="2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sihtgrupp</a:t>
            </a: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2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Arial"/>
              <a:buChar char="●"/>
            </a:pP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ühendused, mille tegevuse peamised </a:t>
            </a:r>
            <a:r>
              <a:rPr lang="et-EE" sz="2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eesmärgid </a:t>
            </a: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 peamine </a:t>
            </a:r>
            <a:r>
              <a:rPr lang="et-EE" sz="2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sihtgrupp </a:t>
            </a: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või projekti sihtgrupp </a:t>
            </a:r>
            <a:r>
              <a:rPr lang="et-EE" sz="2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ületavad </a:t>
            </a: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ühe kohaliku omavalitsuse </a:t>
            </a:r>
            <a:r>
              <a:rPr lang="et-EE" sz="2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piire</a:t>
            </a: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välja arvatud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määruses</a:t>
            </a: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nimetatud erandid.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426275" y="452760"/>
            <a:ext cx="8518500" cy="61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 dirty="0">
                <a:latin typeface="Montserrat"/>
                <a:ea typeface="Montserrat"/>
                <a:cs typeface="Montserrat"/>
                <a:sym typeface="Montserrat"/>
              </a:rPr>
              <a:t>Nõuded taotlejale</a:t>
            </a:r>
            <a:br>
              <a:rPr lang="et-EE" sz="2350" b="1" dirty="0">
                <a:latin typeface="Montserrat"/>
                <a:ea typeface="Montserrat"/>
                <a:cs typeface="Montserrat"/>
                <a:sym typeface="Montserrat"/>
              </a:rPr>
            </a:br>
            <a:endParaRPr sz="12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Hiljemalt taotluse esitamise tähtaja seisuga peab taotlejal olema esitatud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 2023. a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majandusaasta aruanne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, kui selleks on tekkinud seadusest tulenev kohustus.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Ehitusinvesteeringute 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puhul peab taotleja olema investeeringuobjekti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omanik 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või tal peab olema selle objekti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kasutusõigus 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ja avaliku kasutuse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leping 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vähemalt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kolmeks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aastaks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 arvates projekti lõppemisest.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Taotleja peab tagama investeeringute ja soetuste puhul nende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säilimise 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ja edasise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avaliku kasutuse 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ning töökorras hoidmise vähemalt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kolme aasta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 jooksul projekti abikõlblikkuse perioodi lõppemisest arvates.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Taotlejal ei tohi olla riiklike maksude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võlga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, mis on suurem kui 100</a:t>
            </a:r>
            <a:r>
              <a:rPr lang="et-EE" sz="1800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eurot (maksuvõlg võib olla ajatatud) või varasematest taotlusvoorudest tähtajaks esitamata aruandeid.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Taotleja suhtes ei ole algatatud pankroti- või likvideerimismenetlust.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082a129aab_0_139"/>
          <p:cNvSpPr txBox="1">
            <a:spLocks noGrp="1"/>
          </p:cNvSpPr>
          <p:nvPr>
            <p:ph type="body" idx="1"/>
          </p:nvPr>
        </p:nvSpPr>
        <p:spPr>
          <a:xfrm>
            <a:off x="426275" y="692458"/>
            <a:ext cx="8269500" cy="560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 dirty="0">
                <a:latin typeface="Montserrat"/>
                <a:ea typeface="Montserrat"/>
                <a:cs typeface="Montserrat"/>
                <a:sym typeface="Montserrat"/>
              </a:rPr>
              <a:t>Taotlus koosneb:</a:t>
            </a:r>
            <a:br>
              <a:rPr lang="et-EE" sz="2350" b="1" dirty="0">
                <a:latin typeface="Montserrat"/>
                <a:ea typeface="Montserrat"/>
                <a:cs typeface="Montserrat"/>
                <a:sym typeface="Montserrat"/>
              </a:rPr>
            </a:br>
            <a:endParaRPr sz="14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Taotlusvormist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, mis sisaldab ka detailset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eelarvet 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tegevuste lõikes;</a:t>
            </a:r>
            <a:endParaRPr sz="2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Volikirjast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, kui taotleja esindusõiguslik isik tegutseb volikirja alusel</a:t>
            </a:r>
            <a:r>
              <a:rPr lang="et-EE" sz="2250" dirty="0"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22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Eelarve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 kulude selgituses tuleb ära tuua </a:t>
            </a:r>
            <a:r>
              <a:rPr lang="et-EE" sz="205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hindade kalkulatsioon. Hinnapakkumisi kaasa ei pane! </a:t>
            </a:r>
          </a:p>
          <a:p>
            <a:pPr marL="9842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None/>
            </a:pPr>
            <a:endParaRPr sz="105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t-EE" sz="205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Üle 1000eurose kulu korral nõutud 2 võrreldavat hinnapakkumist</a:t>
            </a:r>
            <a:r>
              <a:rPr lang="et-EE" sz="2100" dirty="0">
                <a:solidFill>
                  <a:srgbClr val="FF0000"/>
                </a:solidFill>
              </a:rPr>
              <a:t>, </a:t>
            </a:r>
            <a:r>
              <a:rPr lang="et-EE" sz="205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mille  sisu kirjeldada eelarves (ettevõtte nimi, sisu, hind, valitud pakkumise põhjendus).</a:t>
            </a:r>
            <a:endParaRPr sz="205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t-EE" sz="205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Projekti elluviimisel võib eelarves ridade vahel kulusid muuta nõusolekuta.</a:t>
            </a:r>
            <a:endParaRPr sz="205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426275" y="720175"/>
            <a:ext cx="8269500" cy="55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 dirty="0">
                <a:latin typeface="Montserrat"/>
                <a:ea typeface="Montserrat"/>
                <a:cs typeface="Montserrat"/>
                <a:sym typeface="Montserrat"/>
              </a:rPr>
              <a:t>Taotlus koosneb:</a:t>
            </a:r>
            <a:br>
              <a:rPr lang="et-EE" sz="2350" b="1" dirty="0">
                <a:latin typeface="Montserrat"/>
                <a:ea typeface="Montserrat"/>
                <a:cs typeface="Montserrat"/>
                <a:sym typeface="Montserrat"/>
              </a:rPr>
            </a:br>
            <a:endParaRPr sz="23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ehitusinvesteeringute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 puhul (ehitus, renoveerimine, remont vms):</a:t>
            </a:r>
            <a:endParaRPr sz="2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719998" lvl="1" indent="-358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0"/>
              <a:buChar char="○"/>
            </a:pP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objekti omandi- või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kasutusõigust tõendava dokumendi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 koopia, mis on kehtiv vähemalt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3 aastat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 pärast projekti lõppemist (</a:t>
            </a:r>
            <a:r>
              <a:rPr lang="et-EE" sz="205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03.04.2029)</a:t>
            </a:r>
            <a:endParaRPr sz="205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19998" lvl="1" indent="-358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0"/>
              <a:buChar char="○"/>
            </a:pP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objekti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avaliku kasutuse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lepingu 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koopia, kui objekt ei ole taotleja omandis; (avaliku kasutuse viide võib olla ka rendilepingus)</a:t>
            </a:r>
            <a:endParaRPr sz="2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719999" lvl="1" indent="-358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50"/>
              <a:buChar char="○"/>
            </a:pP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kohaliku omavalitsuse kirjalik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kinnitus 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selle kohta,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kas ja millist 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kooskõlastust või luba see ehituslik investeering vajab. </a:t>
            </a:r>
            <a:endParaRPr sz="205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567800" y="754602"/>
            <a:ext cx="8196000" cy="500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Abikõlblikkuse periood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50"/>
              <a:buFont typeface="Arial"/>
              <a:buChar char="●"/>
            </a:pPr>
            <a:r>
              <a:rPr lang="et-EE" sz="215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t-EE" sz="21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aotlusvooru </a:t>
            </a:r>
            <a:r>
              <a:rPr lang="et-EE" sz="21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abikõlblikkuse </a:t>
            </a:r>
            <a:r>
              <a:rPr lang="et-EE" sz="21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periood kestab </a:t>
            </a:r>
            <a:r>
              <a:rPr lang="et-EE" sz="21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 kuud </a:t>
            </a:r>
            <a:r>
              <a:rPr lang="et-EE" sz="21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alates taotluste esitamise täht</a:t>
            </a:r>
            <a:r>
              <a:rPr lang="et-EE" sz="2150">
                <a:latin typeface="Montserrat"/>
                <a:ea typeface="Montserrat"/>
                <a:cs typeface="Montserrat"/>
                <a:sym typeface="Montserrat"/>
              </a:rPr>
              <a:t>ajast ehk kevadvoorus  </a:t>
            </a:r>
            <a:r>
              <a:rPr lang="et-EE" sz="215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03.04.2024 kuni 03.04.2025</a:t>
            </a:r>
            <a:endParaRPr sz="180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None/>
            </a:pPr>
            <a:endParaRPr sz="115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50"/>
              <a:buFont typeface="Arial"/>
              <a:buChar char="●"/>
            </a:pPr>
            <a:r>
              <a:rPr lang="et-EE" sz="2150">
                <a:latin typeface="Montserrat"/>
                <a:ea typeface="Montserrat"/>
                <a:cs typeface="Montserrat"/>
                <a:sym typeface="Montserrat"/>
              </a:rPr>
              <a:t>Projekti </a:t>
            </a:r>
            <a:r>
              <a:rPr lang="et-EE" sz="2150" b="1">
                <a:latin typeface="Montserrat"/>
                <a:ea typeface="Montserrat"/>
                <a:cs typeface="Montserrat"/>
                <a:sym typeface="Montserrat"/>
              </a:rPr>
              <a:t>tegevused viiakse ellu </a:t>
            </a:r>
            <a:r>
              <a:rPr lang="et-EE" sz="2150"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lang="et-EE" sz="2150" b="1">
                <a:latin typeface="Montserrat"/>
                <a:ea typeface="Montserrat"/>
                <a:cs typeface="Montserrat"/>
                <a:sym typeface="Montserrat"/>
              </a:rPr>
              <a:t>kulud </a:t>
            </a:r>
            <a:r>
              <a:rPr lang="et-EE" sz="2150">
                <a:latin typeface="Montserrat"/>
                <a:ea typeface="Montserrat"/>
                <a:cs typeface="Montserrat"/>
                <a:sym typeface="Montserrat"/>
              </a:rPr>
              <a:t>on </a:t>
            </a:r>
            <a:r>
              <a:rPr lang="et-EE" sz="2150" b="1">
                <a:latin typeface="Montserrat"/>
                <a:ea typeface="Montserrat"/>
                <a:cs typeface="Montserrat"/>
                <a:sym typeface="Montserrat"/>
              </a:rPr>
              <a:t>tekkinud </a:t>
            </a:r>
            <a:r>
              <a:rPr lang="et-EE" sz="2150">
                <a:latin typeface="Montserrat"/>
                <a:ea typeface="Montserrat"/>
                <a:cs typeface="Montserrat"/>
                <a:sym typeface="Montserrat"/>
              </a:rPr>
              <a:t>ning </a:t>
            </a:r>
            <a:r>
              <a:rPr lang="et-EE" sz="2150" b="1">
                <a:latin typeface="Montserrat"/>
                <a:ea typeface="Montserrat"/>
                <a:cs typeface="Montserrat"/>
                <a:sym typeface="Montserrat"/>
              </a:rPr>
              <a:t>tasutud abikõlblikkuse perioodil</a:t>
            </a:r>
            <a:r>
              <a:rPr lang="et-EE" sz="21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50"/>
              <a:buFont typeface="Arial"/>
              <a:buChar char="●"/>
            </a:pPr>
            <a:r>
              <a:rPr lang="et-EE" sz="2150">
                <a:latin typeface="Montserrat"/>
                <a:ea typeface="Montserrat"/>
                <a:cs typeface="Montserrat"/>
                <a:sym typeface="Montserrat"/>
              </a:rPr>
              <a:t>Projekti perioodi võib toetuse saaja kirjaliku taotluse alusel </a:t>
            </a:r>
            <a:r>
              <a:rPr lang="et-EE" sz="2150" b="1">
                <a:latin typeface="Montserrat"/>
                <a:ea typeface="Montserrat"/>
                <a:cs typeface="Montserrat"/>
                <a:sym typeface="Montserrat"/>
              </a:rPr>
              <a:t>erandjuhtudel pikendada kuni 6 kuu võrra</a:t>
            </a:r>
            <a:r>
              <a:rPr lang="et-EE" sz="215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body" idx="1"/>
          </p:nvPr>
        </p:nvSpPr>
        <p:spPr>
          <a:xfrm>
            <a:off x="494175" y="397325"/>
            <a:ext cx="8116500" cy="60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Programmi üldise koordineerimise, väljatöötamise ja järelevalve korraldamise eest vastutab </a:t>
            </a:r>
            <a:r>
              <a:rPr lang="et-EE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Regionaal- ja Põllumajandusministeerium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t-EE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Kohaliku omaalgatuse p</a:t>
            </a:r>
            <a:r>
              <a:rPr lang="et-E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rogrammi nõuded on sätestatud vastavas </a:t>
            </a:r>
            <a:r>
              <a:rPr lang="et-EE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määruses</a:t>
            </a:r>
            <a:r>
              <a:rPr lang="et-E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t-E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Programmi rakendaja riiklikul tasandil on </a:t>
            </a:r>
            <a:r>
              <a:rPr lang="et-EE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Riigi Tugiteenuste Keskus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 (RTK).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t-E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Programmi rakendajateks maakondades on maakondlikud arendusorganisatsioonid (</a:t>
            </a:r>
            <a:r>
              <a:rPr lang="et-EE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MARO</a:t>
            </a:r>
            <a:r>
              <a:rPr lang="et-E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-d).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276125" y="249000"/>
            <a:ext cx="8623500" cy="6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Abikõlblike kulude üldtingimused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br>
              <a:rPr lang="et-EE" sz="1000" b="1">
                <a:latin typeface="Montserrat"/>
                <a:ea typeface="Montserrat"/>
                <a:cs typeface="Montserrat"/>
                <a:sym typeface="Montserrat"/>
              </a:rPr>
            </a:br>
            <a:endParaRPr sz="1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Kulud peavad olema projekti tegevustega otseselt </a:t>
            </a:r>
            <a:r>
              <a:rPr lang="et-EE" b="1">
                <a:latin typeface="Montserrat"/>
                <a:ea typeface="Montserrat"/>
                <a:cs typeface="Montserrat"/>
                <a:sym typeface="Montserrat"/>
              </a:rPr>
              <a:t>seotud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b="1">
                <a:latin typeface="Montserrat"/>
                <a:ea typeface="Montserrat"/>
                <a:cs typeface="Montserrat"/>
                <a:sym typeface="Montserrat"/>
              </a:rPr>
              <a:t>põhjendatud 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lang="et-EE" b="1">
                <a:latin typeface="Montserrat"/>
                <a:ea typeface="Montserrat"/>
                <a:cs typeface="Montserrat"/>
                <a:sym typeface="Montserrat"/>
              </a:rPr>
              <a:t>vajalikud 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projekti elluviimiseks.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t-E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ulud 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t-E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b="1">
                <a:latin typeface="Montserrat"/>
                <a:ea typeface="Montserrat"/>
                <a:cs typeface="Montserrat"/>
                <a:sym typeface="Montserrat"/>
              </a:rPr>
              <a:t>tekkinud 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ja kuludokumentide alusel </a:t>
            </a:r>
            <a:r>
              <a:rPr lang="et-EE" b="1">
                <a:latin typeface="Montserrat"/>
                <a:ea typeface="Montserrat"/>
                <a:cs typeface="Montserrat"/>
                <a:sym typeface="Montserrat"/>
              </a:rPr>
              <a:t>tasutud </a:t>
            </a:r>
            <a:r>
              <a:rPr lang="et-E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taotlusvooru </a:t>
            </a:r>
            <a:r>
              <a:rPr lang="et-EE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abikõlblikkuse perioodi jooksul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t-E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õik projektiga seotud kulud peavad olema </a:t>
            </a:r>
            <a:r>
              <a:rPr lang="et-EE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tasutud toetuse saaja arvelduskontolt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t-E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ulud peavad olema </a:t>
            </a:r>
            <a:r>
              <a:rPr lang="et-EE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tõendatavad </a:t>
            </a:r>
            <a:r>
              <a:rPr lang="et-E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algdokumentidega (arve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d, lepingud</a:t>
            </a:r>
            <a:r>
              <a:rPr lang="et-E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ja nende tasumine pangakonto </a:t>
            </a:r>
            <a:r>
              <a:rPr lang="et-EE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väljavõttega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t-E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ulud peavad olema raamatupidamises selgelt </a:t>
            </a:r>
            <a:r>
              <a:rPr lang="et-EE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eristatavad </a:t>
            </a:r>
            <a:r>
              <a:rPr lang="et-E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teistest ühingu kuludest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Üle </a:t>
            </a:r>
            <a:r>
              <a:rPr lang="et-EE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1000 euro 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maksvate tellitud tööde, teenuste ja vara soetamise puhul tuleb taotluse eelarves kirjeldada </a:t>
            </a:r>
            <a:r>
              <a:rPr lang="et-EE" b="1">
                <a:latin typeface="Montserrat"/>
                <a:ea typeface="Montserrat"/>
                <a:cs typeface="Montserrat"/>
                <a:sym typeface="Montserrat"/>
              </a:rPr>
              <a:t>kahe võrreldava hinnapäringu</a:t>
            </a:r>
            <a:r>
              <a:rPr lang="et-EE">
                <a:latin typeface="Montserrat"/>
                <a:ea typeface="Montserrat"/>
                <a:cs typeface="Montserrat"/>
                <a:sym typeface="Montserrat"/>
              </a:rPr>
              <a:t> tulemused ja valiku </a:t>
            </a:r>
            <a:r>
              <a:rPr lang="et-EE" b="1">
                <a:latin typeface="Montserrat"/>
                <a:ea typeface="Montserrat"/>
                <a:cs typeface="Montserrat"/>
                <a:sym typeface="Montserrat"/>
              </a:rPr>
              <a:t>põhjendused</a:t>
            </a:r>
            <a:r>
              <a:rPr lang="et-E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457200" y="449675"/>
            <a:ext cx="8229600" cy="58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Mitteabikõlblikud kulud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Montserrat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ulud, mis ei vasta abikõlblike kulude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üldtingimustele.</a:t>
            </a:r>
            <a:r>
              <a:rPr lang="et-EE" sz="2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Kulud, mis on tehtud toetuse saaja ja temaga seotud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isikute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huvide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konflikti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olukorras (v.a juhul kui toetuse saaja on esitanud ühingu üldkoosoleku protokolli tehinguga nõustumise kohta).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Montserrat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Projekti elluviimise seisukohast muud põhjendamatud ja ebaolulised kulud (alkoholi- ja tubakatoodete kulud, panga ülekande- ja hooldustasud, kindlustamiskulud, intressid, viivised, trahvid jne).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Montserrat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Kulud projekti raamatupidamisele.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82a129aab_0_150"/>
          <p:cNvSpPr txBox="1">
            <a:spLocks noGrp="1"/>
          </p:cNvSpPr>
          <p:nvPr>
            <p:ph type="body" idx="1"/>
          </p:nvPr>
        </p:nvSpPr>
        <p:spPr>
          <a:xfrm>
            <a:off x="457200" y="564576"/>
            <a:ext cx="8229600" cy="59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 dirty="0">
                <a:latin typeface="Montserrat"/>
                <a:ea typeface="Montserrat"/>
                <a:cs typeface="Montserrat"/>
                <a:sym typeface="Montserrat"/>
              </a:rPr>
              <a:t>Mitteabikõlblikud kulud</a:t>
            </a:r>
            <a:br>
              <a:rPr lang="et-EE" sz="2350" b="1" dirty="0">
                <a:latin typeface="Montserrat"/>
                <a:ea typeface="Montserrat"/>
                <a:cs typeface="Montserrat"/>
                <a:sym typeface="Montserrat"/>
              </a:rPr>
            </a:br>
            <a:endParaRPr sz="13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Montserrat"/>
              <a:buChar char="●"/>
            </a:pP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Projektijuhtimise kulud </a:t>
            </a:r>
            <a:r>
              <a:rPr lang="et-EE" sz="2050" dirty="0" err="1">
                <a:latin typeface="Montserrat"/>
                <a:ea typeface="Montserrat"/>
                <a:cs typeface="Montserrat"/>
                <a:sym typeface="Montserrat"/>
              </a:rPr>
              <a:t>sisseostetud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 teenusena teiselt  juriidiliselt isikult ja FIE-</a:t>
            </a:r>
            <a:r>
              <a:rPr lang="et-EE" sz="2050" dirty="0" err="1">
                <a:latin typeface="Montserrat"/>
                <a:ea typeface="Montserrat"/>
                <a:cs typeface="Montserrat"/>
                <a:sym typeface="Montserrat"/>
              </a:rPr>
              <a:t>lt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Esinduskulud,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meened, auhinnad ja kingitused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Montserrat"/>
              <a:buChar char="●"/>
            </a:pP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Amortisatsioonikulud.</a:t>
            </a:r>
            <a:endParaRPr sz="2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Montserrat"/>
              <a:buChar char="●"/>
            </a:pP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Organisatsioonide liikmemaksud.</a:t>
            </a:r>
            <a:endParaRPr sz="2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Montserrat"/>
              <a:buChar char="●"/>
            </a:pP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Riiklikud maksud ja lõivud, mis on riigi poolt taotlejale tagastatavad (näiteks </a:t>
            </a:r>
            <a:r>
              <a:rPr lang="et-EE" sz="2050" b="1" dirty="0">
                <a:latin typeface="Montserrat"/>
                <a:ea typeface="Montserrat"/>
                <a:cs typeface="Montserrat"/>
                <a:sym typeface="Montserrat"/>
              </a:rPr>
              <a:t>käibemaks</a:t>
            </a: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, kui MTÜ on käibemaksukohuslane).</a:t>
            </a:r>
            <a:endParaRPr sz="2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Montserrat"/>
              <a:buChar char="●"/>
            </a:pPr>
            <a:r>
              <a:rPr lang="et-EE" sz="2050" dirty="0">
                <a:latin typeface="Montserrat"/>
                <a:ea typeface="Montserrat"/>
                <a:cs typeface="Montserrat"/>
                <a:sym typeface="Montserrat"/>
              </a:rPr>
              <a:t>Kulud, mis ei ole projekti tegevustega otseselt seotud, sh toetuse saaja igapäevased haldus-, transpordi-, sidevahendite-, majandamis- ja kontorikulud.</a:t>
            </a:r>
            <a:endParaRPr sz="205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533400" y="502025"/>
            <a:ext cx="8077200" cy="56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t-EE" sz="3500" b="1">
                <a:latin typeface="Montserrat"/>
                <a:ea typeface="Montserrat"/>
                <a:cs typeface="Montserrat"/>
                <a:sym typeface="Montserrat"/>
              </a:rPr>
              <a:t>Meetme “Kogukonna areng” </a:t>
            </a:r>
            <a:r>
              <a:rPr lang="et-EE" sz="3200" b="1">
                <a:latin typeface="Montserrat"/>
                <a:ea typeface="Montserrat"/>
                <a:cs typeface="Montserrat"/>
                <a:sym typeface="Montserrat"/>
              </a:rPr>
              <a:t>mitteabikõlblikud kulud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●"/>
            </a:pP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Hoonete, rajatiste ja ruumide </a:t>
            </a: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ehitus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-, </a:t>
            </a: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rekonstrueerimis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ja </a:t>
            </a: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remonttööde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kulud.</a:t>
            </a:r>
            <a:endParaRPr sz="20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●"/>
            </a:pP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Üle </a:t>
            </a: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 euro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maksvate </a:t>
            </a: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seadmete 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soetamine (sh tööriistad, masinad, elektroonilised seadmed), mille eeldatav kasutusiga on oluliselt pikem kui projekti elluviimise periood ja mida on võimalik projekti tegevusteks rentida või laenata.</a:t>
            </a:r>
            <a:endParaRPr sz="20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●"/>
            </a:pP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Kulud </a:t>
            </a: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toiduainetele 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toitlustusele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mis </a:t>
            </a:r>
            <a:r>
              <a:rPr lang="et-EE" sz="20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ületavad 10% projekti abikõlblikest kuludest</a:t>
            </a:r>
            <a:r>
              <a:rPr lang="et-EE" sz="20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457200" y="467125"/>
            <a:ext cx="8077200" cy="59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t-EE" sz="3300" b="1" dirty="0">
                <a:latin typeface="Montserrat"/>
                <a:ea typeface="Montserrat"/>
                <a:cs typeface="Montserrat"/>
                <a:sym typeface="Montserrat"/>
              </a:rPr>
              <a:t>Meetme „Investeeringud ja kogukonnateenuste arendamine“ </a:t>
            </a:r>
            <a:r>
              <a:rPr lang="et-EE" sz="3000" b="1" dirty="0">
                <a:latin typeface="Montserrat"/>
                <a:ea typeface="Montserrat"/>
                <a:cs typeface="Montserrat"/>
                <a:sym typeface="Montserrat"/>
              </a:rPr>
              <a:t>mitteabikõlblikud kulud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●"/>
            </a:pPr>
            <a:r>
              <a:rPr lang="et-EE" sz="205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Koolituste </a:t>
            </a:r>
            <a:r>
              <a:rPr lang="et-EE" sz="20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lang="et-EE" sz="205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ürituste </a:t>
            </a:r>
            <a:r>
              <a:rPr lang="et-EE" sz="20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korraldamise kulud, sh kulud infopäevadele, külapäevadele, reklaamile jms.</a:t>
            </a:r>
            <a:endParaRPr sz="205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●"/>
            </a:pPr>
            <a:r>
              <a:rPr lang="et-EE" sz="20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Investeeringute ja ostude kasutusele võtmisega seotud teenuste (</a:t>
            </a:r>
            <a:r>
              <a:rPr lang="et-EE" sz="205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transpordi-</a:t>
            </a:r>
            <a:r>
              <a:rPr lang="et-EE" sz="20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ja </a:t>
            </a:r>
            <a:r>
              <a:rPr lang="et-EE" sz="205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ehitusteenused</a:t>
            </a:r>
            <a:r>
              <a:rPr lang="et-EE" sz="20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seadmete paigaldamine jms) kulud, mis on tehtud </a:t>
            </a:r>
            <a:r>
              <a:rPr lang="et-EE" sz="205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eraisikute poolt </a:t>
            </a:r>
            <a:r>
              <a:rPr lang="et-EE" sz="20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(tasutud lepingute alusel).</a:t>
            </a:r>
            <a:endParaRPr sz="205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Char char="●"/>
            </a:pPr>
            <a:r>
              <a:rPr lang="et-EE" sz="20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Kulud </a:t>
            </a:r>
            <a:r>
              <a:rPr lang="et-EE" sz="205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toiduainetele </a:t>
            </a:r>
            <a:r>
              <a:rPr lang="et-EE" sz="20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lang="et-EE" sz="205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toitlustusele</a:t>
            </a:r>
            <a:r>
              <a:rPr lang="et-EE" sz="205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5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body" idx="1"/>
          </p:nvPr>
        </p:nvSpPr>
        <p:spPr>
          <a:xfrm>
            <a:off x="612000" y="869900"/>
            <a:ext cx="8072400" cy="56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       Taotluse esitamine</a:t>
            </a:r>
            <a:endParaRPr sz="3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t-EE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aotluse koos vajalike lisadega </a:t>
            </a:r>
            <a:r>
              <a:rPr lang="et-EE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esitab </a:t>
            </a:r>
            <a:r>
              <a:rPr lang="et-EE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taotleja 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seaduslik esindaja </a:t>
            </a:r>
            <a:r>
              <a:rPr lang="et-EE" sz="22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digitaalselt allkirjastatult </a:t>
            </a:r>
            <a:endParaRPr sz="2200" b="1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2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e-toetuse keskkonnas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https://etoetus.rtk.ee</a:t>
            </a:r>
            <a:r>
              <a:rPr lang="et-EE" sz="2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2200" u="sng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hiljemalt</a:t>
            </a:r>
            <a:r>
              <a:rPr lang="et-EE" sz="22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03.04.2025 kell 16.30</a:t>
            </a:r>
            <a:r>
              <a:rPr lang="et-EE" sz="2200" b="1"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t-EE" sz="22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2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Taotlusvoorus võib taotleja esitada kuni </a:t>
            </a:r>
            <a:r>
              <a:rPr lang="et-EE" sz="22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kaks </a:t>
            </a:r>
            <a:r>
              <a:rPr lang="et-EE" sz="2200">
                <a:latin typeface="Montserrat"/>
                <a:ea typeface="Montserrat"/>
                <a:cs typeface="Montserrat"/>
                <a:sym typeface="Montserrat"/>
              </a:rPr>
              <a:t>taotlust ehk ühe taotluse kummassegi meetmesse.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467550" y="406050"/>
            <a:ext cx="8208900" cy="56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Kokkuvõtteks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Kogukonna arengu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 meetme kaudu toetatakse kõiki nn “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pehmeid tegevusi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”, mis tugevdavad kogukonda.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Võib soetada tegevuste elluviimiseks vajalikke vahendeid ja materjale.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Investeeringute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ja kogukonna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teenuste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 arendamise meetme kaudu toetatakse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investeeringuid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ja investeeringute kasutuselevõtuks otseselt vajalikke sisseostetavaid teenuseid ainult juriidilistelt isikutelt.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Mõlema meetme jaoks on </a:t>
            </a:r>
            <a:r>
              <a:rPr lang="et-EE" sz="20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eraldi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taotlusvormid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Kaks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taotlust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võib taotleja esitada juhul, kui need on </a:t>
            </a:r>
            <a:r>
              <a:rPr lang="et-EE" sz="20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erinevates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meetmetes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082a129aab_0_165"/>
          <p:cNvSpPr txBox="1">
            <a:spLocks noGrp="1"/>
          </p:cNvSpPr>
          <p:nvPr>
            <p:ph type="body" idx="1"/>
          </p:nvPr>
        </p:nvSpPr>
        <p:spPr>
          <a:xfrm>
            <a:off x="467550" y="641625"/>
            <a:ext cx="8208900" cy="56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Kokkuvõtteks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Taotlused tuleb esitada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e-toetuse keskkonnas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 hiljemalt ettenähtud kuupäevaks ja kellaajaks - </a:t>
            </a:r>
            <a:r>
              <a:rPr lang="et-EE" sz="20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03.04.2025 kell 16.30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Taotluse </a:t>
            </a:r>
            <a:r>
              <a:rPr lang="et-EE" sz="20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allkirjastaja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peab olema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registrijärgne </a:t>
            </a:r>
            <a:r>
              <a:rPr lang="et-EE" sz="20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juhatuse liige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. Kui allkiri antakse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volikirja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alusel, tuleb taotlusele lisada volikiri.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Asumipõhisuse nõue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kehtib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ainult Tallinnas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Omafinantseering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peab olema </a:t>
            </a:r>
            <a:r>
              <a:rPr lang="et-EE" sz="20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rahaline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sularahamaksed ei ole lubatud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16246669e1_1_7"/>
          <p:cNvSpPr txBox="1">
            <a:spLocks noGrp="1"/>
          </p:cNvSpPr>
          <p:nvPr>
            <p:ph type="body" idx="1"/>
          </p:nvPr>
        </p:nvSpPr>
        <p:spPr>
          <a:xfrm>
            <a:off x="390750" y="1856700"/>
            <a:ext cx="8362500" cy="3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Küsimused</a:t>
            </a:r>
            <a:br>
              <a:rPr lang="et-EE" sz="3600" b="1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36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3600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⬇</a:t>
            </a:r>
            <a:br>
              <a:rPr lang="et-EE" sz="3600" b="1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36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Sirutuspaus 5 min</a:t>
            </a:r>
            <a:endParaRPr sz="3600"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6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ddbdad3751_6_12"/>
          <p:cNvSpPr txBox="1">
            <a:spLocks noGrp="1"/>
          </p:cNvSpPr>
          <p:nvPr>
            <p:ph type="body" idx="1"/>
          </p:nvPr>
        </p:nvSpPr>
        <p:spPr>
          <a:xfrm>
            <a:off x="467550" y="602550"/>
            <a:ext cx="8208900" cy="13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Taotluse esitamine</a:t>
            </a:r>
            <a:br>
              <a:rPr lang="et-EE" sz="3600" b="1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10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Taotluse sisestamise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videojuhendi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leiab </a:t>
            </a:r>
            <a:r>
              <a:rPr lang="et-EE" sz="235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siit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g1ddbdad3751_6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1438" y="2182000"/>
            <a:ext cx="6741126" cy="416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013700" cy="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8571"/>
              <a:buFont typeface="Arial"/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Programmi viiakse ellu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kaks 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korda aastas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kevadel 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lang="et-EE" sz="23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sügisel 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toimuvate taotlusvoorude kaudu.</a:t>
            </a:r>
            <a:b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/>
          </a:p>
          <a:p>
            <a:pPr marL="457200" lvl="0" indent="-377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2025. aasta kevadvooru taotluste esitamine toimub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03.03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kuni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03.04 kell 16.30</a:t>
            </a:r>
            <a: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t-EE" sz="23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/>
          </a:p>
          <a:p>
            <a:pPr marL="45720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Char char="●"/>
            </a:pPr>
            <a:r>
              <a:rPr lang="et-EE" sz="2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Taotluste ja aruannete </a:t>
            </a:r>
            <a:r>
              <a:rPr lang="et-EE" sz="22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esitamine </a:t>
            </a:r>
            <a:r>
              <a:rPr lang="et-EE" sz="2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toimub </a:t>
            </a:r>
            <a:r>
              <a:rPr lang="et-EE" sz="22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ainult veebis </a:t>
            </a:r>
            <a:r>
              <a:rPr lang="et-EE" sz="2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e-toetuse keskkonnas </a:t>
            </a:r>
            <a:r>
              <a:rPr lang="et-EE" sz="225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https://etoetus.rtk.ee</a:t>
            </a:r>
            <a:r>
              <a:rPr lang="et-EE" sz="2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9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body" idx="1"/>
          </p:nvPr>
        </p:nvSpPr>
        <p:spPr>
          <a:xfrm>
            <a:off x="445450" y="363984"/>
            <a:ext cx="8070000" cy="536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Taotluse menetlemine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aotluste menetlemise aeg on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üldjuhul kuni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3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50 tööpäeva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alates taotluse esitamise täht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ajast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(03.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04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uuduste ja ebatäpsuste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kõrvaldamiseks 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antakse aega kuni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 tööpäeva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Taotlust ja eelarvet võib muuta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ainult menetleja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poolt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viidatud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puuduste ja nendega kaasnevate muudatuste osas,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sisuline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muutmine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pole lubatud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>
            <a:spLocks noGrp="1"/>
          </p:cNvSpPr>
          <p:nvPr>
            <p:ph type="title"/>
          </p:nvPr>
        </p:nvSpPr>
        <p:spPr>
          <a:xfrm>
            <a:off x="628651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t-EE" sz="2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KOP-i määruse § 14 lg 6 sätestab asjaolud, mille puhul taotlus tunnistatakse nõuetele mittevastavaks:</a:t>
            </a:r>
            <a:endParaRPr sz="2700" b="1"/>
          </a:p>
        </p:txBody>
      </p:sp>
      <p:sp>
        <p:nvSpPr>
          <p:cNvPr id="191" name="Google Shape;191;p5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9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ct val="100000"/>
              <a:buFont typeface="Montserrat"/>
              <a:buChar char="●"/>
            </a:pPr>
            <a:r>
              <a:rPr lang="et-EE" sz="9200">
                <a:solidFill>
                  <a:srgbClr val="2020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kui taotlejal on majandusaasta aruanne  esitamata taotluse esitamise tähtpäeva seisuga;</a:t>
            </a:r>
            <a:endParaRPr sz="9200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9200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ct val="100000"/>
              <a:buFont typeface="Montserrat"/>
              <a:buChar char="●"/>
            </a:pPr>
            <a:r>
              <a:rPr lang="et-EE" sz="9200">
                <a:solidFill>
                  <a:srgbClr val="2020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kui taotlejal on  õigusaktidest tulenevalt riiklike maksude võlg, mis on suurem kui 100 eurot ja see ei ole ajatatud;</a:t>
            </a:r>
            <a:endParaRPr sz="9200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9200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ct val="100000"/>
              <a:buFont typeface="Montserrat"/>
              <a:buChar char="●"/>
            </a:pPr>
            <a:r>
              <a:rPr lang="et-EE" sz="9200">
                <a:solidFill>
                  <a:srgbClr val="2020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kui taotleja on varem saanud toetust riigieelarvest või Euroopa Liidu või muudest välisvahenditest ja toetus on kuulunud tagasimaksmisele ja tagasimaksed on tegemata; </a:t>
            </a:r>
            <a:endParaRPr sz="9200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200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365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t-EE" sz="2680">
                <a:latin typeface="Montserrat"/>
                <a:ea typeface="Montserrat"/>
                <a:cs typeface="Montserrat"/>
                <a:sym typeface="Montserrat"/>
              </a:rPr>
            </a:br>
            <a:endParaRPr sz="268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90000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c8d01d0d0_0_9"/>
          <p:cNvSpPr txBox="1">
            <a:spLocks noGrp="1"/>
          </p:cNvSpPr>
          <p:nvPr>
            <p:ph type="title"/>
          </p:nvPr>
        </p:nvSpPr>
        <p:spPr>
          <a:xfrm>
            <a:off x="628651" y="365128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t-EE" sz="273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KOP-i määruse § 14 lg 6 sätestab asjaolud, mille puhul taotlus tunnistatakse nõuetele mittevastavaks:</a:t>
            </a:r>
            <a:endParaRPr sz="1560" b="1"/>
          </a:p>
        </p:txBody>
      </p:sp>
      <p:sp>
        <p:nvSpPr>
          <p:cNvPr id="198" name="Google Shape;198;g33c8d01d0d0_0_9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365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ct val="100000"/>
              <a:buFont typeface="Montserrat"/>
              <a:buChar char="●"/>
            </a:pPr>
            <a:r>
              <a:rPr lang="et-EE" sz="4365">
                <a:solidFill>
                  <a:srgbClr val="2020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taotleja suhtes on algatatud pankroti- või likvideerimismenetlus; </a:t>
            </a:r>
            <a:endParaRPr sz="4365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365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ct val="100000"/>
              <a:buFont typeface="Montserrat"/>
              <a:buChar char="●"/>
            </a:pPr>
            <a:r>
              <a:rPr lang="et-EE" sz="4365">
                <a:solidFill>
                  <a:srgbClr val="2020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taotleja esindaja on isik, keda on karistatud majandusalase, ametialase, varavastase või avaliku usalduse vastase süüteo eest ja tema karistusandmed ei ole karistusregistrist karistusregistri seaduse kohaselt kustutatud;</a:t>
            </a:r>
            <a:endParaRPr sz="4365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198"/>
              <a:buFont typeface="Arial"/>
              <a:buNone/>
            </a:pPr>
            <a:endParaRPr sz="4365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t-EE" sz="2680">
                <a:latin typeface="Montserrat"/>
                <a:ea typeface="Montserrat"/>
                <a:cs typeface="Montserrat"/>
                <a:sym typeface="Montserrat"/>
              </a:rPr>
            </a:b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c8d01d0d0_0_23"/>
          <p:cNvSpPr txBox="1">
            <a:spLocks noGrp="1"/>
          </p:cNvSpPr>
          <p:nvPr>
            <p:ph type="title"/>
          </p:nvPr>
        </p:nvSpPr>
        <p:spPr>
          <a:xfrm>
            <a:off x="628651" y="365128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t-EE" sz="273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KOP-i määruse § 14 lg 6 sätestab asjaolud, mille puhul taotlus tunnistatakse nõuetele mittevastavaks:</a:t>
            </a:r>
            <a:endParaRPr sz="1560" b="1"/>
          </a:p>
        </p:txBody>
      </p:sp>
      <p:sp>
        <p:nvSpPr>
          <p:cNvPr id="205" name="Google Shape;205;g33c8d01d0d0_0_23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706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338"/>
              <a:buFont typeface="Montserrat"/>
              <a:buChar char="●"/>
            </a:pPr>
            <a:r>
              <a:rPr lang="et-EE" sz="2137">
                <a:solidFill>
                  <a:srgbClr val="2020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taotlejal, kes on saanud toetust programmi eelnevates taotlusvoorudes, on tähtajaks esitamata aruandeid taotluse esitamise tähtpäeva seisuga</a:t>
            </a:r>
            <a:r>
              <a:rPr lang="et-EE" sz="2337">
                <a:solidFill>
                  <a:srgbClr val="2020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; </a:t>
            </a:r>
            <a:endParaRPr sz="2337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37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51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150"/>
              <a:buFont typeface="Montserrat"/>
              <a:buChar char="●"/>
            </a:pPr>
            <a:r>
              <a:rPr lang="et-EE" sz="2150">
                <a:solidFill>
                  <a:srgbClr val="2020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taotleja on esitanud taotluse vale meetme taotlusvormil</a:t>
            </a:r>
            <a:endParaRPr sz="2150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51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150"/>
              <a:buFont typeface="Montserrat"/>
              <a:buChar char="●"/>
            </a:pPr>
            <a:r>
              <a:rPr lang="et-EE" sz="2150">
                <a:solidFill>
                  <a:srgbClr val="2020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Taotleja on esitanud taotluse sätestatud tähtpäevast hiljem; </a:t>
            </a:r>
            <a:endParaRPr sz="2150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512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150"/>
              <a:buFont typeface="Montserrat"/>
              <a:buChar char="●"/>
            </a:pPr>
            <a:r>
              <a:rPr lang="et-EE" sz="2150">
                <a:solidFill>
                  <a:srgbClr val="20202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taotluses esinenud ebatäpsused ja tehnilised puudused on etteantud tähtpäevaks kõrvaldamata.</a:t>
            </a:r>
            <a:endParaRPr sz="3250">
              <a:solidFill>
                <a:srgbClr val="20202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>
            <a:spLocks noGrp="1"/>
          </p:cNvSpPr>
          <p:nvPr>
            <p:ph type="body" idx="1"/>
          </p:nvPr>
        </p:nvSpPr>
        <p:spPr>
          <a:xfrm>
            <a:off x="304800" y="168175"/>
            <a:ext cx="84555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200" b="1">
                <a:latin typeface="Montserrat"/>
                <a:ea typeface="Montserrat"/>
                <a:cs typeface="Montserrat"/>
                <a:sym typeface="Montserrat"/>
              </a:rPr>
              <a:t>Taotluste hindamine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t-EE" sz="10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Taotlusi hindab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viie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liikmeline 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hindamiskomisjon, kuhu kuuluvad:</a:t>
            </a:r>
            <a:endParaRPr sz="235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liiget Eesti Külaliikumisest Kodukant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liiget maakonnast (KOV jne.)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Hindamiskomisjoni koosseis avalikustatakse maakondliku arendusorganisatsiooni kodulehel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t-EE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 txBox="1">
            <a:spLocks noGrp="1"/>
          </p:cNvSpPr>
          <p:nvPr>
            <p:ph type="title"/>
          </p:nvPr>
        </p:nvSpPr>
        <p:spPr>
          <a:xfrm>
            <a:off x="628651" y="532660"/>
            <a:ext cx="7886700" cy="45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727"/>
              <a:buNone/>
            </a:pPr>
            <a:r>
              <a:rPr lang="et-EE" sz="3588" b="1">
                <a:latin typeface="Montserrat"/>
                <a:ea typeface="Montserrat"/>
                <a:cs typeface="Montserrat"/>
                <a:sym typeface="Montserrat"/>
              </a:rPr>
              <a:t>Hindamiskriteeriumid:</a:t>
            </a:r>
            <a:br>
              <a:rPr lang="et-EE" sz="2000">
                <a:latin typeface="Montserrat"/>
                <a:ea typeface="Montserrat"/>
                <a:cs typeface="Montserrat"/>
                <a:sym typeface="Montserrat"/>
              </a:rPr>
            </a:br>
            <a:endParaRPr sz="2000"/>
          </a:p>
        </p:txBody>
      </p:sp>
      <p:sp>
        <p:nvSpPr>
          <p:cNvPr id="216" name="Google Shape;216;p6"/>
          <p:cNvSpPr txBox="1">
            <a:spLocks noGrp="1"/>
          </p:cNvSpPr>
          <p:nvPr>
            <p:ph type="body" idx="1"/>
          </p:nvPr>
        </p:nvSpPr>
        <p:spPr>
          <a:xfrm>
            <a:off x="628651" y="1402672"/>
            <a:ext cx="7886700" cy="477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7825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projekti </a:t>
            </a:r>
            <a:r>
              <a:rPr lang="et-EE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tegevuste eesmärgi </a:t>
            </a:r>
            <a:r>
              <a:rPr lang="et-EE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vastavus</a:t>
            </a:r>
            <a:r>
              <a:rPr lang="et-EE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programmi eesmärgile </a:t>
            </a:r>
            <a:r>
              <a:rPr lang="et-EE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 mõju kogukonna elujõulisuse tugevnemisele (osakaal 30%);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projekti </a:t>
            </a:r>
            <a:r>
              <a:rPr lang="et-EE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vajalikkus kogukonna </a:t>
            </a:r>
            <a:r>
              <a:rPr lang="et-EE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jaoks ja kogukonnaliikmete </a:t>
            </a:r>
            <a:r>
              <a:rPr lang="et-EE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kaasatus </a:t>
            </a:r>
            <a:r>
              <a:rPr lang="et-EE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projekti elluviimisesse (20%);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projekti </a:t>
            </a:r>
            <a:r>
              <a:rPr lang="et-EE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tegevuste põhjendatus</a:t>
            </a:r>
            <a:r>
              <a:rPr lang="et-EE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tegevuste </a:t>
            </a:r>
            <a:r>
              <a:rPr lang="et-EE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vajalikkus </a:t>
            </a:r>
            <a:r>
              <a:rPr lang="et-EE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kavandatud tulemuse saavutamiseks ja projekti tulemuste </a:t>
            </a:r>
            <a:r>
              <a:rPr lang="et-EE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jätkusuutlikkus </a:t>
            </a:r>
            <a:r>
              <a:rPr lang="et-EE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(25%);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projekti </a:t>
            </a:r>
            <a:r>
              <a:rPr lang="et-EE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eelarve põhjendatus </a:t>
            </a:r>
            <a:r>
              <a:rPr lang="et-EE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lang="et-EE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kuluefektiivsus </a:t>
            </a:r>
            <a:r>
              <a:rPr lang="et-EE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(25%).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body" idx="1"/>
          </p:nvPr>
        </p:nvSpPr>
        <p:spPr>
          <a:xfrm>
            <a:off x="504500" y="470025"/>
            <a:ext cx="8224500" cy="5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200" b="1" dirty="0">
                <a:latin typeface="Montserrat"/>
                <a:ea typeface="Montserrat"/>
                <a:cs typeface="Montserrat"/>
                <a:sym typeface="Montserrat"/>
              </a:rPr>
              <a:t>Taotluste hindamine</a:t>
            </a:r>
            <a:br>
              <a:rPr lang="et-EE" sz="3600" b="1" dirty="0">
                <a:latin typeface="Montserrat"/>
                <a:ea typeface="Montserrat"/>
                <a:cs typeface="Montserrat"/>
                <a:sym typeface="Montserrat"/>
              </a:rPr>
            </a:br>
            <a:endParaRPr sz="235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Hindamisskaala on vahemikus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0-4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 punkti.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Hinnang taotlusele on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positiivne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, kui hinnete kaalutud keskmine on vähemalt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2,5 punkti.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Taotluste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pingerida 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moodustatakse mõlema meetme taotluste kohta ühiselt.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Komisjoni ettepaneku alusel teeb MARO otsuse taotluse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rahuldamise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osalise rahuldamise 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või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rahuldamata jätmise 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kohta.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Otsus 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saadetakse taotlejale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e-toetuse keskkonna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 kaudu.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Rahuldatud 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taotluste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nimekiri avaldatakse 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MARO veebilehel.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Toetus makstakse välja 10 tööpäeva jooksul otsuse tegemisest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0f36cdc485_0_8"/>
          <p:cNvSpPr txBox="1">
            <a:spLocks noGrp="1"/>
          </p:cNvSpPr>
          <p:nvPr>
            <p:ph type="body" idx="1"/>
          </p:nvPr>
        </p:nvSpPr>
        <p:spPr>
          <a:xfrm>
            <a:off x="467550" y="443883"/>
            <a:ext cx="8208900" cy="577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3200" b="1">
                <a:latin typeface="Montserrat"/>
                <a:ea typeface="Montserrat"/>
                <a:cs typeface="Montserrat"/>
                <a:sym typeface="Montserrat"/>
              </a:rPr>
              <a:t>Elluviimine ja aruandmine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Mida kõige hoolikamalt jälgida kogu projekti kestel?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Tegevuse aluseks projekti elluviimisel on toetuse eraldamise otsus, projekt ise ja programmi määrus.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Projekti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tegevusi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ülekandeid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tohib teha ainult projekti </a:t>
            </a:r>
            <a:r>
              <a:rPr lang="et-EE" sz="18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abikõlbulikkuse perioodil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 ehk vooru alguskuupäevast kuni lõppkuupäevani (</a:t>
            </a:r>
            <a:r>
              <a:rPr lang="et-EE" sz="18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03.04.2025-03.04.2026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18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Viimane ülekannete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kuupäev on </a:t>
            </a:r>
            <a:r>
              <a:rPr lang="et-EE" sz="18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03.04.2026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18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Aruanne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tuleb </a:t>
            </a:r>
            <a:r>
              <a:rPr lang="et-EE" sz="18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esitada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hiljemalt </a:t>
            </a:r>
            <a:r>
              <a:rPr lang="et-EE" sz="18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03.05.2026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Projekt tuleb ellu viia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vastavalt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esitatud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taotlusele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ja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kavandatud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tulemusi saavutades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Aruande võib </a:t>
            </a:r>
            <a:r>
              <a:rPr lang="et-EE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esitada </a:t>
            </a:r>
            <a:r>
              <a:rPr lang="et-EE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varem</a:t>
            </a:r>
            <a:r>
              <a:rPr lang="et-EE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kui projekt viiakse ellu kiiremini.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0f36cdc485_0_17"/>
          <p:cNvSpPr txBox="1">
            <a:spLocks noGrp="1"/>
          </p:cNvSpPr>
          <p:nvPr>
            <p:ph type="body" idx="1"/>
          </p:nvPr>
        </p:nvSpPr>
        <p:spPr>
          <a:xfrm>
            <a:off x="467550" y="568171"/>
            <a:ext cx="8208900" cy="545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200" b="1">
                <a:latin typeface="Montserrat"/>
                <a:ea typeface="Montserrat"/>
                <a:cs typeface="Montserrat"/>
                <a:sym typeface="Montserrat"/>
              </a:rPr>
              <a:t>Muudatused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Projekti elluviimise muudatused tuleb kooskõlastada vähemalt </a:t>
            </a:r>
            <a:r>
              <a:rPr lang="et-EE" sz="18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10 tööpäeva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 enne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abikõlblikkuse perioodi lõppu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 MARO-le </a:t>
            </a:r>
            <a:br>
              <a:rPr lang="et-EE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e-toetuse keskkonna kirjaga esitatud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muudatustaotlusega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Projekti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eesmärki, väljundnäitajaid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ega nende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sihttasemed ei tohi muutuda.</a:t>
            </a:r>
            <a:endParaRPr/>
          </a:p>
          <a:p>
            <a:pPr marL="7937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Kuluridade vahelisi muudatusi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võib teha ilma nõusolekut taotlemata ainult nende kulude osas, mis on eelarves olemas ja projekti kvaliteet ei kannata.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Erandkorras võib taotleda projekti perioodi pikendamist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kuni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6 kuu võrra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 eelkõige toetuse saajast mitteoleneval põhjustel, kui projekti käigus ilmnes ootamatu takistus, eriolukord või muu erakorralise seisukorra tõttu ei ole võimalik projekti algsest  tähtajast kinni pidada.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0f36cdc485_0_26"/>
          <p:cNvSpPr txBox="1">
            <a:spLocks noGrp="1"/>
          </p:cNvSpPr>
          <p:nvPr>
            <p:ph type="body" idx="1"/>
          </p:nvPr>
        </p:nvSpPr>
        <p:spPr>
          <a:xfrm>
            <a:off x="543750" y="514906"/>
            <a:ext cx="8208900" cy="56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200" b="1">
                <a:latin typeface="Montserrat"/>
                <a:ea typeface="Montserrat"/>
                <a:cs typeface="Montserrat"/>
                <a:sym typeface="Montserrat"/>
              </a:rPr>
              <a:t>Dokumendid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Projekti kulud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ja neid kajastavad kulu- ja makse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dokumendid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 peavad olema raamatupidamisarvestuses selgelt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eristatavad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ühingu muudest kuludest ja dokumentidest.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18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Sularahamaksed ei ole lubatud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, kõik arveldused tehakse toetuse saaja kontolt.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Sõlmitud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lepingud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täidetakse nõuetekohaselt. Lepingul peab olema:</a:t>
            </a:r>
            <a:endParaRPr/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○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number ja kuupäev;</a:t>
            </a:r>
            <a:endParaRPr/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○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poolte andmed (eraisikul ka isikukood);</a:t>
            </a:r>
            <a:endParaRPr/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○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kokkulepitud tasu, kuidas makstakse ja mille eest;</a:t>
            </a:r>
            <a:endParaRPr/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○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poolte allkirjad.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Ehituslikud dokumendid, kui oli nõutud (ehitusteatis, ehitusluba, kasutusluba , ehitusprojekt).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536575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082a129aab_0_94"/>
          <p:cNvSpPr txBox="1">
            <a:spLocks noGrp="1"/>
          </p:cNvSpPr>
          <p:nvPr>
            <p:ph type="body" idx="1"/>
          </p:nvPr>
        </p:nvSpPr>
        <p:spPr>
          <a:xfrm>
            <a:off x="494175" y="615450"/>
            <a:ext cx="8021100" cy="56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0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PROGRAMMI EESMÄRK</a:t>
            </a:r>
            <a:endParaRPr sz="3000" b="1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t-EE" sz="75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on tugevate ja omaalgatusel põhinevate kogukondade tekkimine ja püsimine.</a:t>
            </a:r>
            <a:br>
              <a:rPr lang="et-EE" sz="235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Taotluses peab selgelt väljenduma kohaliku </a:t>
            </a:r>
            <a:r>
              <a:rPr lang="et-EE" sz="1800" b="1" dirty="0">
                <a:latin typeface="Montserrat"/>
                <a:ea typeface="Montserrat"/>
                <a:cs typeface="Montserrat"/>
                <a:sym typeface="Montserrat"/>
              </a:rPr>
              <a:t>kogukonna vajadus, algatus ja kaasamine</a:t>
            </a: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b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Tegevused on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•"/>
            </a:pP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suunatud kogukonna liikmetele,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•"/>
            </a:pP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kogukond on kaasatud tegevuste elluviimisesse,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•"/>
            </a:pP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kasusaajaks on kohalik kogukond,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•"/>
            </a:pP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investeeringuobjektid on avalikus kasutuses ja kogukonna liikmetele kättesaadavad.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dirty="0">
                <a:latin typeface="Montserrat"/>
                <a:ea typeface="Montserrat"/>
                <a:cs typeface="Montserrat"/>
                <a:sym typeface="Montserrat"/>
              </a:rPr>
              <a:t>KOP ei rahasta lihtsalt MTÜde tegevusi, ürituste toimumist või lihtsalt asjade ostmist, vaid meetme eesmärgile vastava tulemuse saavutamist.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0f36cdc485_0_46"/>
          <p:cNvSpPr txBox="1">
            <a:spLocks noGrp="1"/>
          </p:cNvSpPr>
          <p:nvPr>
            <p:ph type="body" idx="1"/>
          </p:nvPr>
        </p:nvSpPr>
        <p:spPr>
          <a:xfrm>
            <a:off x="391350" y="825624"/>
            <a:ext cx="8362500" cy="487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200" b="1">
                <a:latin typeface="Montserrat"/>
                <a:ea typeface="Montserrat"/>
                <a:cs typeface="Montserrat"/>
                <a:sym typeface="Montserrat"/>
              </a:rPr>
              <a:t>Tasub tähele panna!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Projektiga soetatud või loodud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vara säilimine ja avalik kasutus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peab olema tagatud vähemalt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3 aastat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 projekti lõppkuupäevast (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kuni 03.04.2029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Dokumentatsiooni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peab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säilitama 7 aastat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 taotluse rahuldamise otsusest.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MARO-l on õigus teostada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kohapealset järelkontrolli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 projektiga seotud dokumentide, seadmete, materjalide, teostatud tööde jm vara osas. Toetuse saaja on kohustatud võimaldama kontrolli läbiviijal eelnimetatuga kohapeal tutvuda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>
            <a:spLocks noGrp="1"/>
          </p:cNvSpPr>
          <p:nvPr>
            <p:ph type="body" idx="1"/>
          </p:nvPr>
        </p:nvSpPr>
        <p:spPr>
          <a:xfrm>
            <a:off x="470075" y="871001"/>
            <a:ext cx="8229600" cy="5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200" b="1">
                <a:latin typeface="Montserrat"/>
                <a:ea typeface="Montserrat"/>
                <a:cs typeface="Montserrat"/>
                <a:sym typeface="Montserrat"/>
              </a:rPr>
              <a:t> Avalikkuse teavitamine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oetuse kasutamisest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 ja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projekti tulemustest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peab toetuse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saaja teavitama avalikkust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kas oma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veebilehel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, mõnes avalikus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sotsiaalmeedia kanalis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 või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kohalikus ajalehes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Lisaks tuleb projekti üritustel, koolitustel, erinevatel infomaterjalidel sh digitaalsetel, dokumentidel, trükistel, renoveeritud või korrastatud objektidel ja muudel juhtudel kasutada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viidet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t-EE" sz="18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Projekti on rahastatud kohaliku omaalgatuse programmist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/>
          </a:p>
          <a:p>
            <a:pPr marL="285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KOP logo kasutamine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ei ole praegu kehtivas KOP määruses kinnitatud. </a:t>
            </a:r>
            <a:r>
              <a:rPr lang="et-EE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Võib kasutada, aga koos viitega </a:t>
            </a:r>
            <a:r>
              <a:rPr lang="et-EE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“Projekti on rahastatud kohaliku omaalgatuse programmist”.</a:t>
            </a:r>
            <a:endParaRPr/>
          </a:p>
          <a:p>
            <a:pPr marL="285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0f36cdc485_0_38"/>
          <p:cNvSpPr txBox="1">
            <a:spLocks noGrp="1"/>
          </p:cNvSpPr>
          <p:nvPr>
            <p:ph type="body" idx="1"/>
          </p:nvPr>
        </p:nvSpPr>
        <p:spPr>
          <a:xfrm>
            <a:off x="467550" y="710214"/>
            <a:ext cx="8208900" cy="4957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200" b="1">
                <a:latin typeface="Montserrat"/>
                <a:ea typeface="Montserrat"/>
                <a:cs typeface="Montserrat"/>
                <a:sym typeface="Montserrat"/>
              </a:rPr>
              <a:t>Toetuse tagasimaksmine</a:t>
            </a:r>
            <a:endParaRPr sz="3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MARO-l on õigus nõuda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toetus osaliselt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või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täielikult </a:t>
            </a:r>
            <a:r>
              <a:rPr lang="et-EE" sz="180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tagasi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, kui: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on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rikutud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KOP-i määruse või teiste õigusaktide tingimusi või rahastamisotsuse nõudeid: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projekti väljundnäitajaid on saavutatud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osaliselt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või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saavutamata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/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on tehtud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mitteabikõlblikke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kulusid;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on esitatud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valeandmeid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kasutamata 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toetussumma on </a:t>
            </a: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suurem kui 100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 eurot.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1800" b="1">
                <a:latin typeface="Montserrat"/>
                <a:ea typeface="Montserrat"/>
                <a:cs typeface="Montserrat"/>
                <a:sym typeface="Montserrat"/>
              </a:rPr>
              <a:t>NB!</a:t>
            </a:r>
            <a:r>
              <a:rPr lang="et-EE" sz="1800">
                <a:latin typeface="Montserrat"/>
                <a:ea typeface="Montserrat"/>
                <a:cs typeface="Montserrat"/>
                <a:sym typeface="Montserrat"/>
              </a:rPr>
              <a:t> Toetuse saaja kohustub kandma kõik kulud, mis tekivad projekti kallinemisel toetussummaga võrreldes.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16246669e1_1_12"/>
          <p:cNvSpPr txBox="1">
            <a:spLocks noGrp="1"/>
          </p:cNvSpPr>
          <p:nvPr>
            <p:ph type="body" idx="1"/>
          </p:nvPr>
        </p:nvSpPr>
        <p:spPr>
          <a:xfrm>
            <a:off x="3111150" y="1876800"/>
            <a:ext cx="2921700" cy="3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Küsimused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c8d01d0d0_0_55"/>
          <p:cNvSpPr txBox="1">
            <a:spLocks noGrp="1"/>
          </p:cNvSpPr>
          <p:nvPr>
            <p:ph type="body" idx="1"/>
          </p:nvPr>
        </p:nvSpPr>
        <p:spPr>
          <a:xfrm>
            <a:off x="592275" y="353700"/>
            <a:ext cx="7923000" cy="6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dirty="0">
                <a:latin typeface="Montserrat"/>
                <a:ea typeface="Montserrat"/>
                <a:cs typeface="Montserrat"/>
                <a:sym typeface="Montserrat"/>
              </a:rPr>
              <a:t>Maakondlikud nõustajad/</a:t>
            </a:r>
            <a:r>
              <a:rPr lang="et-EE" sz="2000" b="1" dirty="0" err="1">
                <a:latin typeface="Montserrat"/>
                <a:ea typeface="Montserrat"/>
                <a:cs typeface="Montserrat"/>
                <a:sym typeface="Montserrat"/>
              </a:rPr>
              <a:t>menetlejad</a:t>
            </a:r>
            <a: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  <a:t>:</a:t>
            </a:r>
            <a:b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0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Harjumaa</a:t>
            </a:r>
            <a:r>
              <a:rPr lang="et-EE" sz="20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 Omavalitsuste Liit</a:t>
            </a:r>
            <a: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  <a:t>, Maret Välja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Hiiumaa</a:t>
            </a:r>
            <a:r>
              <a:rPr lang="et-EE" sz="20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 Arenduskeskus</a:t>
            </a:r>
            <a: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  <a:t>, Kaja Sõrmus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Ida-Virumaa</a:t>
            </a:r>
            <a:r>
              <a:rPr lang="et-EE" sz="20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 Omavalitsuste Liit</a:t>
            </a:r>
            <a: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  <a:t>,  Alfred Alt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SA </a:t>
            </a:r>
            <a:r>
              <a:rPr lang="et-EE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Järvamaa</a:t>
            </a:r>
            <a:r>
              <a:rPr lang="et-EE" dirty="0">
                <a:latin typeface="Montserrat"/>
                <a:ea typeface="Montserrat"/>
                <a:cs typeface="Montserrat"/>
                <a:sym typeface="Montserrat"/>
              </a:rPr>
              <a:t>,  Maile Kesküla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Jõgevamaa</a:t>
            </a:r>
            <a:r>
              <a:rPr lang="et-EE" sz="20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 Arendus- ja Ettevõtluskeskus, </a:t>
            </a:r>
            <a:r>
              <a:rPr lang="et-EE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  <a:t>Kersti Kurvits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SA </a:t>
            </a:r>
            <a:r>
              <a:rPr lang="et-EE" sz="20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Läänemaa</a:t>
            </a:r>
            <a: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  <a:t>, Maarja Läänesaar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Lääne-Viru</a:t>
            </a:r>
            <a:r>
              <a:rPr lang="et-EE" sz="20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 Omavalitsuste Liit</a:t>
            </a:r>
            <a: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  <a:t>, Liisa-Lotta Mumm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Pärnumaa</a:t>
            </a:r>
            <a:r>
              <a:rPr lang="et-EE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 Omavalitsuste Liit</a:t>
            </a:r>
            <a:r>
              <a:rPr lang="et-EE" dirty="0">
                <a:latin typeface="Montserrat"/>
                <a:ea typeface="Montserrat"/>
                <a:cs typeface="Montserrat"/>
                <a:sym typeface="Montserrat"/>
              </a:rPr>
              <a:t>, Karoliine Aus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Põlvamaa</a:t>
            </a:r>
            <a:r>
              <a:rPr lang="et-EE" sz="20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 Omavalitsuste Liit</a:t>
            </a:r>
            <a: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  <a:t>, Eve Neemsalu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2"/>
              </a:rPr>
              <a:t>Raplamaa</a:t>
            </a:r>
            <a:r>
              <a:rPr lang="et-EE" sz="20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2"/>
              </a:rPr>
              <a:t> Arendus- ja Ettevõtluskeskus</a:t>
            </a:r>
            <a: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  <a:t>, Age </a:t>
            </a:r>
            <a:r>
              <a:rPr lang="et-EE" sz="2000" dirty="0" err="1">
                <a:latin typeface="Montserrat"/>
                <a:ea typeface="Montserrat"/>
                <a:cs typeface="Montserrat"/>
                <a:sym typeface="Montserrat"/>
              </a:rPr>
              <a:t>Tekku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Saaremaa</a:t>
            </a:r>
            <a:r>
              <a:rPr lang="et-EE" sz="20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 Vallavalitsus</a:t>
            </a:r>
            <a: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  <a:t>, Eda Kesküla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4"/>
              </a:rPr>
              <a:t>Tartumaa</a:t>
            </a:r>
            <a:r>
              <a:rPr lang="et-EE" sz="20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4"/>
              </a:rPr>
              <a:t> Omavalitsuste Liit</a:t>
            </a:r>
            <a: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  <a:t>, Heili Uuk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5"/>
              </a:rPr>
              <a:t>Valgamaa</a:t>
            </a:r>
            <a:r>
              <a:rPr lang="et-EE" sz="20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5"/>
              </a:rPr>
              <a:t> Arenguagentuur</a:t>
            </a:r>
            <a: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  <a:t>, Aet Arula-Piir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6"/>
              </a:rPr>
              <a:t>Viljandimaa</a:t>
            </a:r>
            <a:r>
              <a:rPr lang="et-EE" sz="20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6"/>
              </a:rPr>
              <a:t> Omavalitsuste Liit</a:t>
            </a:r>
            <a: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  <a:t>, Krista </a:t>
            </a:r>
            <a:r>
              <a:rPr lang="et-EE" sz="2000" dirty="0" err="1">
                <a:latin typeface="Montserrat"/>
                <a:ea typeface="Montserrat"/>
                <a:cs typeface="Montserrat"/>
                <a:sym typeface="Montserrat"/>
              </a:rPr>
              <a:t>Ojamäe</a:t>
            </a:r>
            <a: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000" b="1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7"/>
              </a:rPr>
              <a:t>Võrumaa</a:t>
            </a:r>
            <a:r>
              <a:rPr lang="et-EE" sz="20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7"/>
              </a:rPr>
              <a:t> Arenduskeskus</a:t>
            </a:r>
            <a:r>
              <a:rPr lang="et-EE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dirty="0">
                <a:latin typeface="Montserrat"/>
                <a:ea typeface="Montserrat"/>
                <a:cs typeface="Montserrat"/>
                <a:sym typeface="Montserrat"/>
              </a:rPr>
              <a:t>Kaire Trumm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ddbdad3751_6_0"/>
          <p:cNvSpPr txBox="1">
            <a:spLocks noGrp="1"/>
          </p:cNvSpPr>
          <p:nvPr>
            <p:ph type="body" idx="1"/>
          </p:nvPr>
        </p:nvSpPr>
        <p:spPr>
          <a:xfrm>
            <a:off x="467550" y="169050"/>
            <a:ext cx="8208900" cy="54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Hindamiskomisjoni liikmete</a:t>
            </a:r>
            <a:br>
              <a:rPr lang="et-EE" sz="36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tähelepanekud ja soovitused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Loe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enne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 koostamist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määrust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infomaterjale,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aga ka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hindamiskriteeriume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 See viimane aitab Sul paremini mõista, mida hindaja Sinu projektist “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otsib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Enne taotluse sisestamist kirjuta endale kõik hindamiskriteeriumides nõutav eraldi välja, hiljem ei pea enam otsima, mida kirjutada (läbimõeldud taotlus!).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Palun järgi taotlusvormi lahtrite juures olevaid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abistavaid kommentaare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leiad need abiinfo küsimärkide alt. 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Kirjuta lihtsalt, selgelt, arusaadavalt ja lühidalt.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124cc01728_0_35"/>
          <p:cNvSpPr txBox="1">
            <a:spLocks noGrp="1"/>
          </p:cNvSpPr>
          <p:nvPr>
            <p:ph type="body" idx="1"/>
          </p:nvPr>
        </p:nvSpPr>
        <p:spPr>
          <a:xfrm>
            <a:off x="390750" y="649050"/>
            <a:ext cx="8362500" cy="49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KOP-i projektide peamine eesmärk on seotud kogukondade püsimise ja tugevdamisega!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Mõtle läbi, kuidas Sinu projekt on </a:t>
            </a:r>
            <a:r>
              <a:rPr lang="et-EE" sz="235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seotud kogukonnaga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Kas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sündmus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mida korraldad või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investeering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mida teed, on kogukonna laiem algatus, st kokku lepitud koosolekul, kirjeldatud arengukavas jms.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Kui projekti </a:t>
            </a:r>
            <a:r>
              <a:rPr lang="et-EE" sz="235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äkkidee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on sündinud vaid 1-2 inimese peas, siis see “paistab projektist läbi” ja ei ole eriti veenev. 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6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ddbdad3751_2_25"/>
          <p:cNvSpPr txBox="1">
            <a:spLocks noGrp="1"/>
          </p:cNvSpPr>
          <p:nvPr>
            <p:ph type="body" idx="1"/>
          </p:nvPr>
        </p:nvSpPr>
        <p:spPr>
          <a:xfrm>
            <a:off x="390750" y="1007250"/>
            <a:ext cx="8362500" cy="54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Erista eesmärki ja selle tulemusi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Lähtu projekti loogikast: </a:t>
            </a:r>
            <a:r>
              <a:rPr lang="et-EE" sz="235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projekt kutsutakse ellu, et luua uus, parem olukord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○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praegune olukord ehk probleem;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○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soovitud uus olukord ehk eesmärk.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Nende kahe vahele jäävad tegevused, mis selle uue olukorra saavutamiseks on vajalikud. Nimetatud tegevustega seotud kulud ongi </a:t>
            </a:r>
            <a:r>
              <a:rPr lang="et-EE" sz="235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eelarve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. Tulemuste kirjeldamisel lähtu hilisemast mõõdetavusest ja hinnatavusest.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6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ddbdad3751_2_36"/>
          <p:cNvSpPr txBox="1">
            <a:spLocks noGrp="1"/>
          </p:cNvSpPr>
          <p:nvPr>
            <p:ph type="body" idx="1"/>
          </p:nvPr>
        </p:nvSpPr>
        <p:spPr>
          <a:xfrm>
            <a:off x="593550" y="755025"/>
            <a:ext cx="7956900" cy="4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Näide kogukonna projekti otsesest eesmärgist: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•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 eesmärk on “Õnne küla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kogukonna kasv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tänu külapäevade korraldamisele 2024. aasta suvel.”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•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NB! Eesmärk ei ole külapäevade korraldamine! See on TEGEVUS!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•"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Spikker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projekti eesmärkide sõnastamisel: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35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EESMÄRK EI OLE TEGEVUS, VAID MUUTUS.</a:t>
            </a:r>
            <a:endParaRPr sz="2350" b="1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ddbdad3751_10_0"/>
          <p:cNvSpPr txBox="1">
            <a:spLocks noGrp="1"/>
          </p:cNvSpPr>
          <p:nvPr>
            <p:ph type="body" idx="1"/>
          </p:nvPr>
        </p:nvSpPr>
        <p:spPr>
          <a:xfrm>
            <a:off x="467550" y="282150"/>
            <a:ext cx="8208900" cy="58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Väldi enamlevinud vigu</a:t>
            </a:r>
            <a:endParaRPr sz="3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Kui juhendis palutakse midagi kirjeldada </a:t>
            </a:r>
            <a:r>
              <a:rPr lang="et-EE" sz="235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lühidalt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, 2-3 lausega, ära kirjuta asjassepuutumatuid pikki lugusid.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Kirjuta kogu oluline info välja taotluses ette nähtud lahtrites,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viitamist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palun kasuta ainult seal, kus seda on nõutud.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Ebareaalsed kasusaajad – ajalehe/FB kuulutuse või artikli lugejad, kõik valla/maakonna elanikud jne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ei ole otsesed kasusaajad.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Jää realistlikuks!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Liigne kantseliit ja “udutamine” -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ebaselgus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 vähendab oluliselt projektile antavat hinnangut.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082a129aab_0_104"/>
          <p:cNvSpPr txBox="1">
            <a:spLocks noGrp="1"/>
          </p:cNvSpPr>
          <p:nvPr>
            <p:ph type="body" idx="1"/>
          </p:nvPr>
        </p:nvSpPr>
        <p:spPr>
          <a:xfrm>
            <a:off x="713850" y="973200"/>
            <a:ext cx="8179800" cy="4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Kogukond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Kindlas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piirkonnas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elav,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ühist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toimekeskkonda jagav ja teatud sotsiaalsete suhete võrgustikuga seotud inimeste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rühm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ehk ühe piirkonna elanikud, kes: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6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SzPts val="2050"/>
              <a:buFont typeface="Montserrat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kasutavad samu teenuseid;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50"/>
              <a:buFont typeface="Montserrat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viibivad ühises infoväljas;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50"/>
              <a:buFont typeface="Montserrat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korraldavad ühiselt kogukonnaliikmetele</a:t>
            </a:r>
            <a:br>
              <a:rPr lang="et-EE" sz="20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vajalikke ettevõtmisi.</a:t>
            </a:r>
            <a:endParaRPr sz="205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ddbdad3751_10_5"/>
          <p:cNvSpPr txBox="1">
            <a:spLocks noGrp="1"/>
          </p:cNvSpPr>
          <p:nvPr>
            <p:ph type="body" idx="1"/>
          </p:nvPr>
        </p:nvSpPr>
        <p:spPr>
          <a:xfrm>
            <a:off x="467550" y="169050"/>
            <a:ext cx="8208900" cy="54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Eelarve puhul lahti kirjutamata hinna alus (tegelikult nõutav!) - mis on nt tunni-, kilomeetrihinna jm ühiku aluseks. Mingi teenuse kogumaksumus ei ole eelarve selgitus! Kui hindajale jääb miski ebaselgeks, kajastub see hindamistulemustes.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9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Investeeringuprojekt lõpeb mingi asja/seadme ostuga või ehituse/remondi valmimisega.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Ost ise ei vii eesmärgini!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Näita projekti tegevustes ka selle investeeringu kasutamist ja eesmärgi täitmisele jõudmist – projekti pikkus on 1 aasta, selle ajal jõuab investeeringut ka kasutada.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ddbdad3751_10_15"/>
          <p:cNvSpPr txBox="1">
            <a:spLocks noGrp="1"/>
          </p:cNvSpPr>
          <p:nvPr>
            <p:ph type="body" idx="1"/>
          </p:nvPr>
        </p:nvSpPr>
        <p:spPr>
          <a:xfrm>
            <a:off x="467550" y="994299"/>
            <a:ext cx="8208900" cy="446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350"/>
              <a:buFont typeface="Montserrat"/>
              <a:buChar char="●"/>
            </a:pPr>
            <a:r>
              <a:rPr lang="et-EE" sz="235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Kõik projektiideed ei sobigi KOP-i meetmetesse! </a:t>
            </a:r>
            <a:endParaRPr sz="2350" b="1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Mõtle enne projekti kirjutamist oma projektiidee ja kulutused põhjalikult läbi - säästad iseenda ja menetlejate ning hindajate aega.</a:t>
            </a:r>
            <a:endParaRPr/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Taotluse  ettevalmistamisel ja kirjutamisel 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KÜSI NÕU 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maakondliku arenduskeskuse vabaühenduste konsultandilt või KOP menetlejalt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0c55efd1e7_0_7"/>
          <p:cNvSpPr txBox="1">
            <a:spLocks noGrp="1"/>
          </p:cNvSpPr>
          <p:nvPr>
            <p:ph type="body" idx="1"/>
          </p:nvPr>
        </p:nvSpPr>
        <p:spPr>
          <a:xfrm>
            <a:off x="1472225" y="1862250"/>
            <a:ext cx="6199500" cy="1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500" b="1">
                <a:latin typeface="Montserrat"/>
                <a:ea typeface="Montserrat"/>
                <a:cs typeface="Montserrat"/>
                <a:sym typeface="Montserrat"/>
              </a:rPr>
              <a:t>Täname kaasa mõtlemast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500" b="1">
                <a:latin typeface="Montserrat"/>
                <a:ea typeface="Montserrat"/>
                <a:cs typeface="Montserrat"/>
                <a:sym typeface="Montserrat"/>
              </a:rPr>
              <a:t>ja soovime </a:t>
            </a:r>
            <a:r>
              <a:rPr lang="et-EE" sz="25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edukat</a:t>
            </a:r>
            <a:r>
              <a:rPr lang="et-EE" sz="25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500" b="1">
                <a:latin typeface="Montserrat"/>
                <a:ea typeface="Montserrat"/>
                <a:cs typeface="Montserrat"/>
                <a:sym typeface="Montserrat"/>
              </a:rPr>
              <a:t>taotlemist!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4" name="Google Shape;304;g20c55efd1e7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68" y="3181351"/>
            <a:ext cx="1661216" cy="77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0c55efd1e7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6566" y="3507165"/>
            <a:ext cx="2483089" cy="57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0c55efd1e7_0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3574" y="3315843"/>
            <a:ext cx="2210833" cy="91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0c55efd1e7_0_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9540" y="4555132"/>
            <a:ext cx="2483089" cy="65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0c55efd1e7_0_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13580" y="4311492"/>
            <a:ext cx="2210833" cy="68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0c55efd1e7_0_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96788" y="4233552"/>
            <a:ext cx="2210833" cy="60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20c55efd1e7_0_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5659" y="5291459"/>
            <a:ext cx="2210831" cy="54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20c55efd1e7_0_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6214" y="4547241"/>
            <a:ext cx="1350879" cy="108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0c55efd1e7_0_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96788" y="4967878"/>
            <a:ext cx="2210831" cy="62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20c55efd1e7_0_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13578" y="5157176"/>
            <a:ext cx="2210832" cy="46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20c55efd1e7_0_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07196" y="5919509"/>
            <a:ext cx="2081500" cy="54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0c55efd1e7_0_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81160" y="5627106"/>
            <a:ext cx="1887851" cy="83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20c55efd1e7_0_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995036" y="5560108"/>
            <a:ext cx="1887850" cy="971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20c55efd1e7_0_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08908" y="5785918"/>
            <a:ext cx="1661236" cy="65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20c55efd1e7_0_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780002" y="3937272"/>
            <a:ext cx="2210830" cy="64982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20c55efd1e7_0_7"/>
          <p:cNvSpPr txBox="1">
            <a:spLocks noGrp="1"/>
          </p:cNvSpPr>
          <p:nvPr>
            <p:ph type="subTitle" idx="4294967295"/>
          </p:nvPr>
        </p:nvSpPr>
        <p:spPr>
          <a:xfrm>
            <a:off x="1146998" y="443990"/>
            <a:ext cx="3415200" cy="1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</a:pPr>
            <a:r>
              <a:rPr lang="et-EE" sz="3100" b="1" i="0" u="none" strike="noStrike" cap="none">
                <a:solidFill>
                  <a:srgbClr val="006EB5"/>
                </a:solidFill>
                <a:latin typeface="Montserrat"/>
                <a:ea typeface="Montserrat"/>
                <a:cs typeface="Montserrat"/>
                <a:sym typeface="Montserrat"/>
              </a:rPr>
              <a:t>KOGUKOND</a:t>
            </a:r>
            <a:br>
              <a:rPr lang="et-EE" sz="3100" b="1" i="0" u="none" strike="noStrike" cap="none">
                <a:solidFill>
                  <a:srgbClr val="006EB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3100" b="1" i="0" u="none" strike="noStrike" cap="none">
                <a:solidFill>
                  <a:srgbClr val="006EB5"/>
                </a:solidFill>
                <a:latin typeface="Montserrat"/>
                <a:ea typeface="Montserrat"/>
                <a:cs typeface="Montserrat"/>
                <a:sym typeface="Montserrat"/>
              </a:rPr>
              <a:t>ON OLULINE</a:t>
            </a:r>
            <a:endParaRPr sz="7600" b="1" i="0" u="none" strike="noStrike" cap="none">
              <a:solidFill>
                <a:srgbClr val="006EB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0" name="Google Shape;320;g20c55efd1e7_0_7"/>
          <p:cNvPicPr preferRelativeResize="0"/>
          <p:nvPr/>
        </p:nvPicPr>
        <p:blipFill rotWithShape="1">
          <a:blip r:embed="rId18">
            <a:alphaModFix/>
          </a:blip>
          <a:srcRect l="12749" r="12033"/>
          <a:stretch/>
        </p:blipFill>
        <p:spPr>
          <a:xfrm>
            <a:off x="4495800" y="-92975"/>
            <a:ext cx="3690849" cy="2077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082a129aab_0_99"/>
          <p:cNvSpPr txBox="1">
            <a:spLocks noGrp="1"/>
          </p:cNvSpPr>
          <p:nvPr>
            <p:ph type="body" idx="1"/>
          </p:nvPr>
        </p:nvSpPr>
        <p:spPr>
          <a:xfrm>
            <a:off x="561450" y="824875"/>
            <a:ext cx="8179800" cy="4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Kogukond</a:t>
            </a:r>
            <a:br>
              <a:rPr lang="et-EE" sz="3300" b="1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205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Määruse tähenduses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ei loeta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 kogukonnaks: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SzPts val="2050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vaid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kitsa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huviala esindajaid või maailmavaate, elukutse, soo, ea või muu ühise tunnuse alusel loodud isikute gruppi;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või gruppi, mille tegevused ja kooskäimise kohad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ei ole avatud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 või mille tegevus ja eesmärgid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ei ole suunatud laiemale avalikkusele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 kui oma liikmeskond.</a:t>
            </a:r>
            <a:endParaRPr sz="205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82a129aab_0_114"/>
          <p:cNvSpPr txBox="1">
            <a:spLocks noGrp="1"/>
          </p:cNvSpPr>
          <p:nvPr>
            <p:ph type="body" idx="1"/>
          </p:nvPr>
        </p:nvSpPr>
        <p:spPr>
          <a:xfrm>
            <a:off x="561450" y="440950"/>
            <a:ext cx="8179800" cy="5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Meetmed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125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 b="1" u="sng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“Kogukonna areng”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Projekt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panustab kogukonnaliikmete teadmiste ja oskuste kasvu, kogukonna identiteedi tugevnemisse ja tõhusama koostöö tekkesse.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0" lvl="2" indent="0" algn="ctr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350" b="1" u="sng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“Investeeringud ja kogukonnateenuste arendamine”</a:t>
            </a:r>
            <a:br>
              <a:rPr lang="et-EE" sz="235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Projekt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panustab kogukonnale vajalike ja selle liikmete ühistegevust soodustavate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avalikus kasutuses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 olevate objektide rajamisse ja arendamisse ning kogukonnaliikmetele vajalike teenuste pakkumisse.</a:t>
            </a:r>
            <a:endParaRPr sz="205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82a129aab_0_124"/>
          <p:cNvSpPr txBox="1">
            <a:spLocks noGrp="1"/>
          </p:cNvSpPr>
          <p:nvPr>
            <p:ph type="body" idx="1"/>
          </p:nvPr>
        </p:nvSpPr>
        <p:spPr>
          <a:xfrm>
            <a:off x="561450" y="388600"/>
            <a:ext cx="8179800" cy="5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Toetus ja omafinantseering</a:t>
            </a:r>
            <a:endParaRPr sz="235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Montserrat"/>
              <a:buChar char="●"/>
            </a:pP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Maksimaalsed toetussummad: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50"/>
              <a:buChar char="○"/>
            </a:pPr>
            <a:r>
              <a:rPr lang="et-EE" sz="2150"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Kogukonna areng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” </a:t>
            </a:r>
            <a:r>
              <a:rPr lang="et-EE" sz="20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2500</a:t>
            </a:r>
            <a:r>
              <a:rPr lang="et-EE" sz="205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eurot;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Investeeringud ja kogukonnateenuste arendamine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” </a:t>
            </a:r>
            <a:r>
              <a:rPr lang="et-EE" sz="2050" b="1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4000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eurot.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Toetussumma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 määr saab olla kuni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90%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 projekti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abikõlblikest kuludest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Char char="●"/>
            </a:pP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Omafinantseeringu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 minimaalne määr on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10%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 projekti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abikõlblikest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ainult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rahalistest kuludest.</a:t>
            </a:r>
            <a:endParaRPr sz="205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668350" y="525850"/>
            <a:ext cx="8229600" cy="55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t-EE" sz="3600" b="1">
                <a:latin typeface="Montserrat"/>
                <a:ea typeface="Montserrat"/>
                <a:cs typeface="Montserrat"/>
                <a:sym typeface="Montserrat"/>
              </a:rPr>
              <a:t>Meetmete väljundnäitajad</a:t>
            </a:r>
            <a:br>
              <a:rPr lang="et-EE" sz="36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t-EE" sz="135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“K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ogukonna areng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läbi viidud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ürituste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või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tegevuste arv 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(koolitused, infopäevad, külapäevad, koduleheküljed, infotrükised jmt);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tegevustes ja üritustel (koolitused, infopäevad, külapäevad jmt) otseselt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osalenute arv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t-EE" sz="2350">
                <a:latin typeface="Montserrat"/>
                <a:ea typeface="Montserrat"/>
                <a:cs typeface="Montserrat"/>
                <a:sym typeface="Montserrat"/>
              </a:rPr>
            </a:b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“I</a:t>
            </a:r>
            <a:r>
              <a:rPr lang="et-EE" sz="23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nvesteeringud ja kogukonnateenuste arendamine</a:t>
            </a:r>
            <a:r>
              <a:rPr lang="et-EE" sz="2350" b="1"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lang="et-EE" sz="235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3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rajatud või korrastatud avalikus kasutuses olevate 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objektide arv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50"/>
              <a:buFont typeface="Arial"/>
              <a:buChar char="●"/>
            </a:pP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toetatud kogukonna</a:t>
            </a:r>
            <a:r>
              <a:rPr lang="et-EE" sz="2050" b="1">
                <a:latin typeface="Montserrat"/>
                <a:ea typeface="Montserrat"/>
                <a:cs typeface="Montserrat"/>
                <a:sym typeface="Montserrat"/>
              </a:rPr>
              <a:t>teenuste arv</a:t>
            </a:r>
            <a:r>
              <a:rPr lang="et-EE" sz="205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23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P23 I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3272</Words>
  <Application>Microsoft Office PowerPoint</Application>
  <PresentationFormat>Ekraaniseanss (4:3)</PresentationFormat>
  <Paragraphs>405</Paragraphs>
  <Slides>52</Slides>
  <Notes>52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52</vt:i4>
      </vt:variant>
    </vt:vector>
  </HeadingPairs>
  <TitlesOfParts>
    <vt:vector size="57" baseType="lpstr">
      <vt:lpstr>Arial</vt:lpstr>
      <vt:lpstr>Calibri</vt:lpstr>
      <vt:lpstr>Arimo</vt:lpstr>
      <vt:lpstr>Montserrat</vt:lpstr>
      <vt:lpstr>KOP23 II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KOP-i määruse § 14 lg 6 sätestab asjaolud, mille puhul taotlus tunnistatakse nõuetele mittevastavaks:</vt:lpstr>
      <vt:lpstr>KOP-i määruse § 14 lg 6 sätestab asjaolud, mille puhul taotlus tunnistatakse nõuetele mittevastavaks:</vt:lpstr>
      <vt:lpstr>KOP-i määruse § 14 lg 6 sätestab asjaolud, mille puhul taotlus tunnistatakse nõuetele mittevastavaks:</vt:lpstr>
      <vt:lpstr>PowerPointi esitlus</vt:lpstr>
      <vt:lpstr>Hindamiskriteeriumid: 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Saima Mänd</dc:creator>
  <cp:lastModifiedBy>Kersti Kurvits</cp:lastModifiedBy>
  <cp:revision>5</cp:revision>
  <dcterms:created xsi:type="dcterms:W3CDTF">2013-08-30T09:45:53Z</dcterms:created>
  <dcterms:modified xsi:type="dcterms:W3CDTF">2025-03-13T14:21:37Z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0x0101006F8E78AC80CDB84787DF25A842EF4629</vt:lpwstr>
  </property>
</Properties>
</file>