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  <p:sldId id="278" r:id="rId13"/>
    <p:sldId id="267" r:id="rId14"/>
    <p:sldId id="268" r:id="rId15"/>
    <p:sldId id="269" r:id="rId16"/>
    <p:sldId id="273" r:id="rId17"/>
    <p:sldId id="279" r:id="rId18"/>
    <p:sldId id="280" r:id="rId19"/>
    <p:sldId id="281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AA8FB-9C4C-4265-A380-624BC114AED9}" type="datetimeFigureOut">
              <a:rPr lang="et-EE" smtClean="0"/>
              <a:t>06.11.2018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C2A9A-AAD3-4571-BB53-627BCEB364B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04496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98651-CA4F-4245-9672-F242DF679D8A}" type="slidenum">
              <a:rPr lang="et-EE" smtClean="0"/>
              <a:t>19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5416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864-E6CE-4474-8A40-604EA32847DD}" type="datetimeFigureOut">
              <a:rPr lang="et-EE" smtClean="0"/>
              <a:t>06.11.2018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8018-4D87-4ADF-8514-742CB7CDD79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230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864-E6CE-4474-8A40-604EA32847DD}" type="datetimeFigureOut">
              <a:rPr lang="et-EE" smtClean="0"/>
              <a:t>06.11.2018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8018-4D87-4ADF-8514-742CB7CDD79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1237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864-E6CE-4474-8A40-604EA32847DD}" type="datetimeFigureOut">
              <a:rPr lang="et-EE" smtClean="0"/>
              <a:t>06.11.2018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8018-4D87-4ADF-8514-742CB7CDD79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02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864-E6CE-4474-8A40-604EA32847DD}" type="datetimeFigureOut">
              <a:rPr lang="et-EE" smtClean="0"/>
              <a:t>06.11.2018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8018-4D87-4ADF-8514-742CB7CDD79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6702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864-E6CE-4474-8A40-604EA32847DD}" type="datetimeFigureOut">
              <a:rPr lang="et-EE" smtClean="0"/>
              <a:t>06.11.2018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8018-4D87-4ADF-8514-742CB7CDD79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2144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864-E6CE-4474-8A40-604EA32847DD}" type="datetimeFigureOut">
              <a:rPr lang="et-EE" smtClean="0"/>
              <a:t>06.11.2018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8018-4D87-4ADF-8514-742CB7CDD79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1280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864-E6CE-4474-8A40-604EA32847DD}" type="datetimeFigureOut">
              <a:rPr lang="et-EE" smtClean="0"/>
              <a:t>06.11.2018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8018-4D87-4ADF-8514-742CB7CDD79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6125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864-E6CE-4474-8A40-604EA32847DD}" type="datetimeFigureOut">
              <a:rPr lang="et-EE" smtClean="0"/>
              <a:t>06.11.2018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8018-4D87-4ADF-8514-742CB7CDD79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9496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864-E6CE-4474-8A40-604EA32847DD}" type="datetimeFigureOut">
              <a:rPr lang="et-EE" smtClean="0"/>
              <a:t>06.11.2018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8018-4D87-4ADF-8514-742CB7CDD79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064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864-E6CE-4474-8A40-604EA32847DD}" type="datetimeFigureOut">
              <a:rPr lang="et-EE" smtClean="0"/>
              <a:t>06.11.2018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8018-4D87-4ADF-8514-742CB7CDD79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6665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9864-E6CE-4474-8A40-604EA32847DD}" type="datetimeFigureOut">
              <a:rPr lang="et-EE" smtClean="0"/>
              <a:t>06.11.2018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8018-4D87-4ADF-8514-742CB7CDD79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5840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F9864-E6CE-4474-8A40-604EA32847DD}" type="datetimeFigureOut">
              <a:rPr lang="et-EE" smtClean="0"/>
              <a:t>06.11.2018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8018-4D87-4ADF-8514-742CB7CDD79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8684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ition.cnn.com/2014/03/07/business/russia-sanctions-why-the-u-s-and-europe-are-not-quite-in-step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Eesti ja Euroopa Liit eelseisvatel aastatel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96337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54" y="521815"/>
            <a:ext cx="9551579" cy="578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79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Suured ja vältimatud muutused</a:t>
            </a:r>
            <a:r>
              <a:rPr lang="et-EE" dirty="0" smtClean="0"/>
              <a:t>: Populismi ja polariseerumise kasv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t-EE" sz="3200" dirty="0" smtClean="0"/>
              <a:t>Algul, Ungari, siis Poola, nüüd Itaalia</a:t>
            </a:r>
          </a:p>
          <a:p>
            <a:r>
              <a:rPr lang="et-EE" sz="3200" dirty="0" smtClean="0"/>
              <a:t>Osalt ka Küpros ja Leedu</a:t>
            </a:r>
          </a:p>
          <a:p>
            <a:r>
              <a:rPr lang="et-EE" sz="3200" dirty="0" smtClean="0"/>
              <a:t>Demokraatia oli püha kogu oma olemuses kuni see hakkas võimule tooma kohalikke Savisaaresid ja EKREt</a:t>
            </a:r>
          </a:p>
          <a:p>
            <a:r>
              <a:rPr lang="et-EE" sz="3200" dirty="0" smtClean="0"/>
              <a:t>Rahvuslus, euroskeptitsism, radikalism</a:t>
            </a:r>
          </a:p>
          <a:p>
            <a:r>
              <a:rPr lang="et-EE" sz="3200" dirty="0" smtClean="0"/>
              <a:t>Rahvusluse ja ühis Euroopa ideed mahuvad aina vähem ühe katuse alla</a:t>
            </a:r>
          </a:p>
          <a:p>
            <a:r>
              <a:rPr lang="et-EE" sz="3200" dirty="0" smtClean="0"/>
              <a:t>EL ei ole suutnud rahvalähedast demokraatiat pakkuda, pigem on Junckeri kõned ja pagulaskvoodid tekitanud kõhklusi</a:t>
            </a:r>
          </a:p>
          <a:p>
            <a:r>
              <a:rPr lang="et-EE" sz="3200" dirty="0" smtClean="0"/>
              <a:t>Brexiti reaalne toimumine võib mõjutada teisi </a:t>
            </a:r>
          </a:p>
          <a:p>
            <a:r>
              <a:rPr lang="et-EE" sz="3200" dirty="0" smtClean="0"/>
              <a:t>Seni jätkab EL lõputu õigusloomega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243041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EL reformid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Reform oli justkui midagi mida võinuks teha vaid UK nõudmisel aga nüüd pole selle ju küll enam mõtet</a:t>
            </a:r>
          </a:p>
          <a:p>
            <a:r>
              <a:rPr lang="et-EE" dirty="0" smtClean="0"/>
              <a:t>Reformid võtaksid eelkõige väikestelt hääli ja sunniksid veel jätkusuutlikke teisi solidaarselt pinnan hoidma</a:t>
            </a:r>
          </a:p>
          <a:p>
            <a:r>
              <a:rPr lang="et-EE" dirty="0" smtClean="0"/>
              <a:t>Konkurentsivõime asemel on hõive ja kaasamine</a:t>
            </a:r>
          </a:p>
          <a:p>
            <a:r>
              <a:rPr lang="et-EE" dirty="0" smtClean="0"/>
              <a:t>Isegi üle-Euroopaline digiallkiri paistab kümnendite kaugusel</a:t>
            </a:r>
          </a:p>
          <a:p>
            <a:r>
              <a:rPr lang="et-EE" smtClean="0"/>
              <a:t>Põllumehed on pühad nii nagu ka mahajäänud piirkonnad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04343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 descr="Map of asylum claims in Europe in 20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93" y="425116"/>
            <a:ext cx="9960944" cy="6099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82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 descr="chart showing asylum applications_per_capita_in 20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44" y="0"/>
            <a:ext cx="9102082" cy="6887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331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870" y="172999"/>
            <a:ext cx="8593716" cy="657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06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24ECE67-C9D4-478F-A445-296EFC12D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Eesti ja EL suhted</a:t>
            </a:r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1E20C6CA-EF9C-4778-A744-2C4BB6F48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153" y="2034970"/>
            <a:ext cx="6805819" cy="4537213"/>
          </a:xfrm>
        </p:spPr>
      </p:pic>
    </p:spTree>
    <p:extLst>
      <p:ext uri="{BB962C8B-B14F-4D97-AF65-F5344CB8AC3E}">
        <p14:creationId xmlns:p14="http://schemas.microsoft.com/office/powerpoint/2010/main" val="1815823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6B069B1-65C3-4450-873B-5E32590A1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67277"/>
            <a:ext cx="11360800" cy="831200"/>
          </a:xfrm>
        </p:spPr>
        <p:txBody>
          <a:bodyPr/>
          <a:lstStyle/>
          <a:p>
            <a:r>
              <a:rPr lang="et-EE" dirty="0" smtClean="0"/>
              <a:t>Western-Russian relation are hot in Baltics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809693C-3E95-4E37-AF04-CCC5CA6F7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8BD1FD20-322C-42E1-B314-892E4CB6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B13E-5CAB-4872-85DF-6B618C2D3464}" type="slidenum">
              <a:rPr lang="et-EE" smtClean="0"/>
              <a:t>17</a:t>
            </a:fld>
            <a:endParaRPr lang="et-EE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C1B0AA09-3C9E-4566-9B8C-74FFD969E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477"/>
            <a:ext cx="12192000" cy="595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25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812800"/>
          </a:xfrm>
        </p:spPr>
        <p:txBody>
          <a:bodyPr>
            <a:noAutofit/>
          </a:bodyPr>
          <a:lstStyle/>
          <a:p>
            <a:r>
              <a:rPr lang="et-EE" sz="3200" dirty="0"/>
              <a:t>Conventional reality: RUS WeMD and NATO’s Eastern Flank</a:t>
            </a:r>
            <a:endParaRPr lang="et-EE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9B4F-DC0C-C747-89A4-7E3B1F99CD8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71751"/>
            <a:ext cx="11330667" cy="641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6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u kohatäide 5"/>
          <p:cNvSpPr>
            <a:spLocks noGrp="1"/>
          </p:cNvSpPr>
          <p:nvPr>
            <p:ph idx="1"/>
          </p:nvPr>
        </p:nvSpPr>
        <p:spPr>
          <a:xfrm>
            <a:off x="1631505" y="112403"/>
            <a:ext cx="8971649" cy="7200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t-EE" sz="2000" b="1" dirty="0"/>
              <a:t>Gas, oil, corruption and money laundering</a:t>
            </a:r>
            <a:endParaRPr lang="en-US" sz="2000" dirty="0"/>
          </a:p>
        </p:txBody>
      </p:sp>
      <p:pic>
        <p:nvPicPr>
          <p:cNvPr id="10" name="Pilt 9" descr="eu_pip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3133" y="832485"/>
            <a:ext cx="10155215" cy="5476839"/>
          </a:xfrm>
          <a:prstGeom prst="rect">
            <a:avLst/>
          </a:prstGeom>
        </p:spPr>
      </p:pic>
      <p:sp>
        <p:nvSpPr>
          <p:cNvPr id="5" name="Ristkülik 4"/>
          <p:cNvSpPr/>
          <p:nvPr/>
        </p:nvSpPr>
        <p:spPr>
          <a:xfrm>
            <a:off x="1254539" y="6394105"/>
            <a:ext cx="8873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400" b="1" dirty="0"/>
              <a:t>T</a:t>
            </a:r>
            <a:r>
              <a:rPr lang="en-GB" sz="1400" b="1" dirty="0"/>
              <a:t>he main gas pipelines that go through Ukraine, and the EU's dependence on Russia for energy</a:t>
            </a:r>
          </a:p>
          <a:p>
            <a:r>
              <a:rPr lang="et-EE" sz="1000" dirty="0" err="1"/>
              <a:t>Source</a:t>
            </a:r>
            <a:r>
              <a:rPr lang="et-EE" sz="1000" dirty="0"/>
              <a:t>: </a:t>
            </a:r>
            <a:r>
              <a:rPr lang="et-EE" sz="1000" dirty="0">
                <a:hlinkClick r:id="rId4"/>
              </a:rPr>
              <a:t>http://edition.cnn.com/2014/03/07/business/russia-sanctions-why-the-u-s-and-europe-are-not-quite-in-step/</a:t>
            </a:r>
            <a:endParaRPr lang="et-EE" sz="1000" dirty="0"/>
          </a:p>
        </p:txBody>
      </p:sp>
    </p:spTree>
    <p:extLst>
      <p:ext uri="{BB962C8B-B14F-4D97-AF65-F5344CB8AC3E}">
        <p14:creationId xmlns:p14="http://schemas.microsoft.com/office/powerpoint/2010/main" val="243602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t-EE" dirty="0" smtClean="0"/>
              <a:t>Kui kaugele me ette näeme?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Must luik: 2008 finantskriis?</a:t>
            </a:r>
          </a:p>
          <a:p>
            <a:r>
              <a:rPr lang="et-EE" dirty="0" smtClean="0"/>
              <a:t>Must elevant: Migratsioonikriis ja Venemaa kui julgeolekuoht</a:t>
            </a:r>
          </a:p>
          <a:p>
            <a:r>
              <a:rPr lang="et-EE" dirty="0" smtClean="0"/>
              <a:t>Valge elevant: subsiidiumid ja Rail Baltica</a:t>
            </a:r>
          </a:p>
          <a:p>
            <a:endParaRPr lang="et-EE" dirty="0"/>
          </a:p>
          <a:p>
            <a:r>
              <a:rPr lang="et-EE" dirty="0" smtClean="0"/>
              <a:t>Kiiresti kasvav rahatrükk ja riikide võlad</a:t>
            </a:r>
          </a:p>
          <a:p>
            <a:r>
              <a:rPr lang="et-EE" dirty="0" smtClean="0"/>
              <a:t>Aafrika ja Aasia kiire rahvastikukasv</a:t>
            </a:r>
          </a:p>
          <a:p>
            <a:r>
              <a:rPr lang="et-EE" dirty="0" smtClean="0"/>
              <a:t>EL reformide ära jätmine Brexiti karistusena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0941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 txBox="1">
            <a:spLocks noGrp="1"/>
          </p:cNvSpPr>
          <p:nvPr>
            <p:ph type="title"/>
          </p:nvPr>
        </p:nvSpPr>
        <p:spPr>
          <a:xfrm>
            <a:off x="1981201" y="1062038"/>
            <a:ext cx="8229600" cy="1143000"/>
          </a:xfrm>
        </p:spPr>
        <p:txBody>
          <a:bodyPr/>
          <a:lstStyle/>
          <a:p>
            <a:endParaRPr lang="et-EE" altLang="et-EE" dirty="0">
              <a:latin typeface="Calibri" panose="020F0502020204030204" pitchFamily="34" charset="0"/>
            </a:endParaRPr>
          </a:p>
        </p:txBody>
      </p:sp>
      <p:sp>
        <p:nvSpPr>
          <p:cNvPr id="66563" name="Content Placeholder 2"/>
          <p:cNvSpPr txBox="1">
            <a:spLocks noGrp="1"/>
          </p:cNvSpPr>
          <p:nvPr>
            <p:ph idx="1"/>
          </p:nvPr>
        </p:nvSpPr>
        <p:spPr>
          <a:xfrm>
            <a:off x="1981201" y="2205038"/>
            <a:ext cx="8229600" cy="3921125"/>
          </a:xfrm>
        </p:spPr>
        <p:txBody>
          <a:bodyPr/>
          <a:lstStyle/>
          <a:p>
            <a:endParaRPr lang="et-EE" altLang="et-EE">
              <a:latin typeface="Calibri" panose="020F0502020204030204" pitchFamily="34" charset="0"/>
            </a:endParaRP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158750"/>
            <a:ext cx="8947150" cy="669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35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 txBox="1">
            <a:spLocks noGrp="1"/>
          </p:cNvSpPr>
          <p:nvPr>
            <p:ph type="title"/>
          </p:nvPr>
        </p:nvSpPr>
        <p:spPr>
          <a:xfrm>
            <a:off x="1981201" y="1062038"/>
            <a:ext cx="8229600" cy="1143000"/>
          </a:xfrm>
        </p:spPr>
        <p:txBody>
          <a:bodyPr/>
          <a:lstStyle/>
          <a:p>
            <a:endParaRPr lang="et-EE" altLang="et-EE" dirty="0">
              <a:latin typeface="Calibri" panose="020F0502020204030204" pitchFamily="34" charset="0"/>
            </a:endParaRPr>
          </a:p>
        </p:txBody>
      </p:sp>
      <p:sp>
        <p:nvSpPr>
          <p:cNvPr id="67587" name="Content Placeholder 2"/>
          <p:cNvSpPr txBox="1">
            <a:spLocks noGrp="1"/>
          </p:cNvSpPr>
          <p:nvPr>
            <p:ph idx="1"/>
          </p:nvPr>
        </p:nvSpPr>
        <p:spPr>
          <a:xfrm>
            <a:off x="1981201" y="2205038"/>
            <a:ext cx="8229600" cy="3921125"/>
          </a:xfrm>
        </p:spPr>
        <p:txBody>
          <a:bodyPr/>
          <a:lstStyle/>
          <a:p>
            <a:endParaRPr lang="et-EE" altLang="et-EE">
              <a:latin typeface="Calibri" panose="020F0502020204030204" pitchFamily="34" charset="0"/>
            </a:endParaRP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88913"/>
            <a:ext cx="9005888" cy="656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517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 txBox="1">
            <a:spLocks noGrp="1"/>
          </p:cNvSpPr>
          <p:nvPr>
            <p:ph type="title"/>
          </p:nvPr>
        </p:nvSpPr>
        <p:spPr>
          <a:xfrm>
            <a:off x="1981201" y="1062038"/>
            <a:ext cx="8229600" cy="1143000"/>
          </a:xfrm>
        </p:spPr>
        <p:txBody>
          <a:bodyPr/>
          <a:lstStyle/>
          <a:p>
            <a:endParaRPr lang="et-EE" altLang="et-EE" dirty="0">
              <a:latin typeface="Calibri" panose="020F0502020204030204" pitchFamily="34" charset="0"/>
            </a:endParaRPr>
          </a:p>
        </p:txBody>
      </p:sp>
      <p:sp>
        <p:nvSpPr>
          <p:cNvPr id="68611" name="Content Placeholder 2"/>
          <p:cNvSpPr txBox="1">
            <a:spLocks noGrp="1"/>
          </p:cNvSpPr>
          <p:nvPr>
            <p:ph idx="1"/>
          </p:nvPr>
        </p:nvSpPr>
        <p:spPr>
          <a:xfrm>
            <a:off x="1981201" y="2205038"/>
            <a:ext cx="8229600" cy="3921125"/>
          </a:xfrm>
        </p:spPr>
        <p:txBody>
          <a:bodyPr/>
          <a:lstStyle/>
          <a:p>
            <a:endParaRPr lang="et-EE" altLang="et-EE">
              <a:latin typeface="Calibri" panose="020F0502020204030204" pitchFamily="34" charset="0"/>
            </a:endParaRP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874"/>
            <a:ext cx="914400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62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611" y="365125"/>
            <a:ext cx="11414927" cy="1325563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Suured ja vältimatud muutused: </a:t>
            </a:r>
            <a:br>
              <a:rPr lang="et-EE" dirty="0" smtClean="0"/>
            </a:br>
            <a:r>
              <a:rPr lang="et-EE" dirty="0" smtClean="0"/>
              <a:t>Euroopa </a:t>
            </a:r>
            <a:r>
              <a:rPr lang="et-EE" dirty="0"/>
              <a:t>Liidu rolli kasv meie majanduses ja </a:t>
            </a:r>
            <a:r>
              <a:rPr lang="et-EE" dirty="0" smtClean="0"/>
              <a:t>ühiskonnas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825625"/>
            <a:ext cx="11195858" cy="4766094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t-EE" sz="3200" dirty="0" smtClean="0"/>
              <a:t>Täna on iga viies eelarve euro EL-st, tulevikus juba iga neljas</a:t>
            </a:r>
          </a:p>
          <a:p>
            <a:pPr lvl="1"/>
            <a:r>
              <a:rPr lang="et-EE" sz="3200" dirty="0" smtClean="0"/>
              <a:t>Noored näevad rakendust pigem toetuste taotlemisel ja riigisektoris</a:t>
            </a:r>
          </a:p>
          <a:p>
            <a:pPr lvl="1"/>
            <a:r>
              <a:rPr lang="et-EE" sz="3200" dirty="0" smtClean="0"/>
              <a:t>Vastastikkuse sõltuvuse kasv liikmesriikide vahel, allapoole saab minna vaid kõik koos</a:t>
            </a:r>
          </a:p>
          <a:p>
            <a:pPr lvl="1"/>
            <a:r>
              <a:rPr lang="et-EE" sz="3200" dirty="0" smtClean="0"/>
              <a:t>Rail Baltica: endale vajalikku ja omavahenditest maanteed ei saa isegi sajandiga aga RB peaks olema valmis 6 aastaga.</a:t>
            </a:r>
          </a:p>
          <a:p>
            <a:pPr lvl="1"/>
            <a:r>
              <a:rPr lang="et-EE" sz="3200" dirty="0" smtClean="0"/>
              <a:t>Samavõrd eraettevõtluse ja turumajanduse järk-järguline kahanemine: puhtalt turu põhised ettevõtted kui anomaalia ja mittesolidaarne nähtus.</a:t>
            </a:r>
          </a:p>
          <a:p>
            <a:pPr lvl="1"/>
            <a:r>
              <a:rPr lang="et-EE" sz="3200" dirty="0" smtClean="0"/>
              <a:t>Kohalike poliitikate kohandumine Euroopa väärtustega: rahvuslus teeb teed euroopastumsiele</a:t>
            </a:r>
          </a:p>
          <a:p>
            <a:pPr lvl="1"/>
            <a:r>
              <a:rPr lang="et-EE" sz="3200" dirty="0" smtClean="0"/>
              <a:t>EL ja NATO kui ainus usutav vastukaal Venemaa hirmule</a:t>
            </a:r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0193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Suured ja vältimatud muutused</a:t>
            </a:r>
            <a:r>
              <a:rPr lang="et-EE" dirty="0" smtClean="0"/>
              <a:t>: Rändeprotsessid ja muutuv elulaad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724804" cy="4625051"/>
          </a:xfrm>
        </p:spPr>
        <p:txBody>
          <a:bodyPr>
            <a:normAutofit fontScale="92500"/>
          </a:bodyPr>
          <a:lstStyle/>
          <a:p>
            <a:r>
              <a:rPr lang="et-EE" sz="3200" dirty="0" smtClean="0"/>
              <a:t>Sisserände surve on vältimatult kasvav vähemalt kümnendi</a:t>
            </a:r>
          </a:p>
          <a:p>
            <a:r>
              <a:rPr lang="et-EE" sz="3200" dirty="0" smtClean="0"/>
              <a:t>Vältida saab ootamatuid puhanguid ja parandada vastuvõtuvõimet makstes raha Türgile ja teistele probleemselte naabritele</a:t>
            </a:r>
          </a:p>
          <a:p>
            <a:r>
              <a:rPr lang="et-EE" sz="3200" dirty="0" smtClean="0"/>
              <a:t>Täna hinnanguliselt 1,5miljonit sisserändajat ja trend on kasvav.</a:t>
            </a:r>
          </a:p>
          <a:p>
            <a:r>
              <a:rPr lang="et-EE" sz="3200" dirty="0" smtClean="0"/>
              <a:t>Harjumuspärane elulaad muutub  kiiresti, eriti noorte ja lastega seotud tegevused: kool, keel, turvalisus</a:t>
            </a:r>
          </a:p>
          <a:p>
            <a:pPr lvl="1"/>
            <a:r>
              <a:rPr lang="et-EE" sz="2800" dirty="0" smtClean="0"/>
              <a:t>Paljudes Berliini ja Hamburgi linnajagudes enam saksa kaubanduskeskuseid koos oma kaubavalikuga ei olegi</a:t>
            </a:r>
          </a:p>
          <a:p>
            <a:pPr lvl="1"/>
            <a:r>
              <a:rPr lang="et-EE" sz="2800" dirty="0" smtClean="0"/>
              <a:t>Koolides kulub 3 esimest aastat ühtlustamisele ja Hamleti mängimine tundub kohatu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97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Suured ja vältimatud muutused</a:t>
            </a:r>
            <a:r>
              <a:rPr lang="et-EE" dirty="0" smtClean="0"/>
              <a:t>: Finantskriis ja kasvav konkurentsivõimetus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644" y="1825625"/>
            <a:ext cx="11012156" cy="4705804"/>
          </a:xfrm>
        </p:spPr>
        <p:txBody>
          <a:bodyPr>
            <a:normAutofit fontScale="85000" lnSpcReduction="10000"/>
          </a:bodyPr>
          <a:lstStyle/>
          <a:p>
            <a:r>
              <a:rPr lang="et-EE" sz="3200" dirty="0" smtClean="0"/>
              <a:t>Küsimus pole mitte „kas“ vaid „millal“</a:t>
            </a:r>
          </a:p>
          <a:p>
            <a:r>
              <a:rPr lang="et-EE" sz="3200" dirty="0" smtClean="0"/>
              <a:t>Vaid Saksamaa on täna edukalt tootvam kui 20 aastat tagasi, teised kasvavad toetuste ja võlgade pinnal</a:t>
            </a:r>
          </a:p>
          <a:p>
            <a:r>
              <a:rPr lang="et-EE" sz="3200" dirty="0" smtClean="0"/>
              <a:t>EL riikide võlad ja avatus shokkidele kasvab</a:t>
            </a:r>
          </a:p>
          <a:p>
            <a:r>
              <a:rPr lang="et-EE" sz="3200" dirty="0" smtClean="0"/>
              <a:t>Tänasel kujul on pensionisüsteem ilma võla kasvuta võimatu</a:t>
            </a:r>
          </a:p>
          <a:p>
            <a:r>
              <a:rPr lang="et-EE" sz="3200" dirty="0" smtClean="0"/>
              <a:t>Majanduskasvu ja rikkuse rong sõidab itta</a:t>
            </a:r>
          </a:p>
          <a:p>
            <a:r>
              <a:rPr lang="et-EE" sz="3200" dirty="0" smtClean="0"/>
              <a:t>Meie mõistlikkus meid ei aita, võetakse ikka sealt kus on ja antakse kellel häda: kuni oleme Vene hirmus, seni peame ka maksma teiste võlgu</a:t>
            </a:r>
          </a:p>
          <a:p>
            <a:r>
              <a:rPr lang="et-EE" sz="3200" dirty="0" smtClean="0"/>
              <a:t>Euroopa ei ole konkurentsivõimeline ega plaani lähiajal saada</a:t>
            </a:r>
          </a:p>
          <a:p>
            <a:r>
              <a:rPr lang="et-EE" sz="3200" dirty="0" smtClean="0"/>
              <a:t>Hoiame end rajal tsentraliseerivate plaanimajanduslike instrumentidega aga see on pigem aja võit kui sisuline lahendus: ESM ja rahatrükk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1393922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070" y="489111"/>
            <a:ext cx="9162064" cy="552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09" y="609447"/>
            <a:ext cx="10128572" cy="595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4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9783" y="687233"/>
            <a:ext cx="9331397" cy="5457493"/>
          </a:xfrm>
        </p:spPr>
      </p:pic>
    </p:spTree>
    <p:extLst>
      <p:ext uri="{BB962C8B-B14F-4D97-AF65-F5344CB8AC3E}">
        <p14:creationId xmlns:p14="http://schemas.microsoft.com/office/powerpoint/2010/main" val="365421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0982" y="603089"/>
            <a:ext cx="10148886" cy="5684811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630772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522</Words>
  <Application>Microsoft Office PowerPoint</Application>
  <PresentationFormat>Widescreen</PresentationFormat>
  <Paragraphs>57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Eesti ja Euroopa Liit eelseisvatel aastatel</vt:lpstr>
      <vt:lpstr>Kui kaugele me ette näeme?</vt:lpstr>
      <vt:lpstr>Suured ja vältimatud muutused:  Euroopa Liidu rolli kasv meie majanduses ja ühiskonnas</vt:lpstr>
      <vt:lpstr>Suured ja vältimatud muutused: Rändeprotsessid ja muutuv elulaad</vt:lpstr>
      <vt:lpstr>Suured ja vältimatud muutused: Finantskriis ja kasvav konkurentsivõimetus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Suured ja vältimatud muutused: Populismi ja polariseerumise kasv</vt:lpstr>
      <vt:lpstr>EL reformid</vt:lpstr>
      <vt:lpstr>PowerPoint Presentation</vt:lpstr>
      <vt:lpstr>PowerPoint Presentation</vt:lpstr>
      <vt:lpstr>PowerPoint Presentation</vt:lpstr>
      <vt:lpstr>Eesti ja EL suhted</vt:lpstr>
      <vt:lpstr>Western-Russian relation are hot in Baltics</vt:lpstr>
      <vt:lpstr>Conventional reality: RUS WeMD and NATO’s Eastern Flank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32</cp:revision>
  <dcterms:created xsi:type="dcterms:W3CDTF">2018-11-02T13:47:07Z</dcterms:created>
  <dcterms:modified xsi:type="dcterms:W3CDTF">2018-11-06T10:37:03Z</dcterms:modified>
</cp:coreProperties>
</file>